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5" r:id="rId3"/>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90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p:scale>
          <a:sx n="100" d="100"/>
          <a:sy n="100" d="100"/>
        </p:scale>
        <p:origin x="498" y="-450"/>
      </p:cViewPr>
      <p:guideLst>
        <p:guide orient="horz" pos="2160"/>
        <p:guide pos="290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0807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75161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0860531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4243315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99060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825602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1877409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3406469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2968064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641784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2B0D859-2979-472D-9037-BA28BC53F57E}" type="datetimeFigureOut">
              <a:rPr kumimoji="1" lang="ja-JP" altLang="en-US" smtClean="0"/>
              <a:t>2025/4/3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3949151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B0D859-2979-472D-9037-BA28BC53F57E}" type="datetimeFigureOut">
              <a:rPr kumimoji="1" lang="ja-JP" altLang="en-US" smtClean="0"/>
              <a:t>2025/4/3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4BDBD6-A57F-4F3F-BBC9-3234B400D970}" type="slidenum">
              <a:rPr kumimoji="1" lang="ja-JP" altLang="en-US" smtClean="0"/>
              <a:t>‹#›</a:t>
            </a:fld>
            <a:endParaRPr kumimoji="1" lang="ja-JP" altLang="en-US"/>
          </a:p>
        </p:txBody>
      </p:sp>
    </p:spTree>
    <p:extLst>
      <p:ext uri="{BB962C8B-B14F-4D97-AF65-F5344CB8AC3E}">
        <p14:creationId xmlns:p14="http://schemas.microsoft.com/office/powerpoint/2010/main" val="40352226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6B483-636C-6A0B-51DF-E9E8625B988C}"/>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EF14958E-09EC-5B04-D4FA-D28F94979A85}"/>
              </a:ext>
            </a:extLst>
          </p:cNvPr>
          <p:cNvSpPr/>
          <p:nvPr/>
        </p:nvSpPr>
        <p:spPr bwMode="auto">
          <a:xfrm>
            <a:off x="4677633" y="252961"/>
            <a:ext cx="3338585" cy="278942"/>
          </a:xfrm>
          <a:prstGeom prst="rect">
            <a:avLst/>
          </a:prstGeom>
          <a:solidFill>
            <a:schemeClr val="bg1"/>
          </a:solidFill>
          <a:ln w="9525" cap="flat" cmpd="sng" algn="ctr">
            <a:noFill/>
            <a:prstDash val="solid"/>
            <a:round/>
            <a:headEnd type="none" w="med" len="med"/>
            <a:tailEnd type="none" w="med" len="med"/>
          </a:ln>
          <a:effectLst/>
        </p:spPr>
        <p:txBody>
          <a:bodyPr wrap="none" anchor="b"/>
          <a:lstStyle/>
          <a:p>
            <a:pPr eaLnBrk="1" hangingPunct="1">
              <a:lnSpc>
                <a:spcPts val="1800"/>
              </a:lnSpc>
              <a:defRPr/>
            </a:pPr>
            <a:r>
              <a:rPr lang="ja-JP" altLang="en-US" sz="1200" b="0" dirty="0">
                <a:solidFill>
                  <a:schemeClr val="tx1"/>
                </a:solidFill>
                <a:latin typeface="+mn-ea"/>
                <a:ea typeface="ＭＳ Ｐゴシック" charset="-128"/>
              </a:rPr>
              <a:t>提案者</a:t>
            </a:r>
            <a:endParaRPr lang="en-US" altLang="zh-TW" sz="1200" dirty="0">
              <a:latin typeface="+mn-ea"/>
              <a:ea typeface="ＭＳ Ｐゴシック" charset="-128"/>
            </a:endParaRPr>
          </a:p>
          <a:p>
            <a:pPr eaLnBrk="1" hangingPunct="1">
              <a:lnSpc>
                <a:spcPts val="1800"/>
              </a:lnSpc>
              <a:defRPr/>
            </a:pPr>
            <a:r>
              <a:rPr lang="ja-JP" altLang="en-US" sz="1200" b="0" dirty="0">
                <a:solidFill>
                  <a:schemeClr val="tx1"/>
                </a:solidFill>
                <a:latin typeface="+mn-ea"/>
                <a:ea typeface="ＭＳ Ｐゴシック" charset="-128"/>
              </a:rPr>
              <a:t>　○○県乾しいたけ問屋組合</a:t>
            </a:r>
            <a:endParaRPr lang="zh-TW" altLang="en-US" sz="1200" b="0" dirty="0">
              <a:solidFill>
                <a:schemeClr val="tx1"/>
              </a:solidFill>
              <a:latin typeface="+mn-ea"/>
              <a:ea typeface="ＭＳ Ｐゴシック" charset="-128"/>
            </a:endParaRPr>
          </a:p>
        </p:txBody>
      </p:sp>
      <p:sp>
        <p:nvSpPr>
          <p:cNvPr id="6" name="正方形/長方形 5">
            <a:extLst>
              <a:ext uri="{FF2B5EF4-FFF2-40B4-BE49-F238E27FC236}">
                <a16:creationId xmlns:a16="http://schemas.microsoft.com/office/drawing/2014/main" id="{8C470E2A-D470-01FE-0923-87C483795D73}"/>
              </a:ext>
            </a:extLst>
          </p:cNvPr>
          <p:cNvSpPr/>
          <p:nvPr/>
        </p:nvSpPr>
        <p:spPr>
          <a:xfrm>
            <a:off x="8016218" y="1"/>
            <a:ext cx="1127782" cy="618186"/>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dirty="0">
                <a:solidFill>
                  <a:schemeClr val="tx1"/>
                </a:solidFill>
              </a:rPr>
              <a:t>※</a:t>
            </a:r>
            <a:r>
              <a:rPr kumimoji="1" lang="ja-JP" altLang="en-US" sz="1400" b="1" dirty="0">
                <a:solidFill>
                  <a:schemeClr val="tx1"/>
                </a:solidFill>
              </a:rPr>
              <a:t>申込Ｎｏ</a:t>
            </a:r>
          </a:p>
        </p:txBody>
      </p:sp>
      <p:sp>
        <p:nvSpPr>
          <p:cNvPr id="15" name="正方形/長方形 62">
            <a:extLst>
              <a:ext uri="{FF2B5EF4-FFF2-40B4-BE49-F238E27FC236}">
                <a16:creationId xmlns:a16="http://schemas.microsoft.com/office/drawing/2014/main" id="{CA499932-6214-DEBC-625D-CE40F3A8AC2B}"/>
              </a:ext>
            </a:extLst>
          </p:cNvPr>
          <p:cNvSpPr>
            <a:spLocks noChangeArrowheads="1"/>
          </p:cNvSpPr>
          <p:nvPr/>
        </p:nvSpPr>
        <p:spPr bwMode="auto">
          <a:xfrm>
            <a:off x="138111" y="812747"/>
            <a:ext cx="927244" cy="204930"/>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課題と目的</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 name="正方形/長方形 107">
            <a:extLst>
              <a:ext uri="{FF2B5EF4-FFF2-40B4-BE49-F238E27FC236}">
                <a16:creationId xmlns:a16="http://schemas.microsoft.com/office/drawing/2014/main" id="{62AE4871-0EFB-1563-AF23-BF2A676304BD}"/>
              </a:ext>
            </a:extLst>
          </p:cNvPr>
          <p:cNvSpPr>
            <a:spLocks noChangeArrowheads="1"/>
          </p:cNvSpPr>
          <p:nvPr/>
        </p:nvSpPr>
        <p:spPr bwMode="auto">
          <a:xfrm>
            <a:off x="134804" y="2442805"/>
            <a:ext cx="1565809" cy="20885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課題解決の方法</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2" name="正方形/長方形 62">
            <a:extLst>
              <a:ext uri="{FF2B5EF4-FFF2-40B4-BE49-F238E27FC236}">
                <a16:creationId xmlns:a16="http://schemas.microsoft.com/office/drawing/2014/main" id="{2311A743-A38A-1FDD-F31B-ECFD6E7BA496}"/>
              </a:ext>
            </a:extLst>
          </p:cNvPr>
          <p:cNvSpPr>
            <a:spLocks noChangeArrowheads="1"/>
          </p:cNvSpPr>
          <p:nvPr/>
        </p:nvSpPr>
        <p:spPr bwMode="auto">
          <a:xfrm>
            <a:off x="4669504" y="496393"/>
            <a:ext cx="1659859" cy="237941"/>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実施体制・連携グループ</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正方形/長方形 62">
            <a:extLst>
              <a:ext uri="{FF2B5EF4-FFF2-40B4-BE49-F238E27FC236}">
                <a16:creationId xmlns:a16="http://schemas.microsoft.com/office/drawing/2014/main" id="{15D93F6D-C0AD-3C1E-55B2-FB821418C066}"/>
              </a:ext>
            </a:extLst>
          </p:cNvPr>
          <p:cNvSpPr>
            <a:spLocks noChangeArrowheads="1"/>
          </p:cNvSpPr>
          <p:nvPr/>
        </p:nvSpPr>
        <p:spPr bwMode="auto">
          <a:xfrm>
            <a:off x="4666198" y="1543776"/>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事業内容（具体的な実施項目）</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6" name="正方形/長方形 45">
            <a:extLst>
              <a:ext uri="{FF2B5EF4-FFF2-40B4-BE49-F238E27FC236}">
                <a16:creationId xmlns:a16="http://schemas.microsoft.com/office/drawing/2014/main" id="{BCAA1551-0C17-BCD7-78D3-60B12A1820B6}"/>
              </a:ext>
            </a:extLst>
          </p:cNvPr>
          <p:cNvSpPr/>
          <p:nvPr/>
        </p:nvSpPr>
        <p:spPr bwMode="auto">
          <a:xfrm>
            <a:off x="0" y="429902"/>
            <a:ext cx="4373231" cy="380059"/>
          </a:xfrm>
          <a:prstGeom prst="rect">
            <a:avLst/>
          </a:prstGeom>
          <a:noFill/>
          <a:ln w="9525" cap="flat" cmpd="sng" algn="ctr">
            <a:noFill/>
            <a:prstDash val="solid"/>
            <a:round/>
            <a:headEnd type="none" w="med" len="med"/>
            <a:tailEnd type="none" w="med" len="med"/>
          </a:ln>
          <a:effectLst/>
        </p:spPr>
        <p:txBody>
          <a:bodyPr wrap="none" anchor="t"/>
          <a:lstStyle/>
          <a:p>
            <a:pPr eaLnBrk="1" hangingPunct="1">
              <a:defRPr/>
            </a:pP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テーマ</a:t>
            </a: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〇〇〇〇〇〇〇〇〇</a:t>
            </a:r>
            <a:endParaRPr lang="zh-TW" altLang="en-US" sz="1600" b="1" dirty="0">
              <a:solidFill>
                <a:schemeClr val="tx1"/>
              </a:solidFill>
              <a:latin typeface="+mn-ea"/>
              <a:ea typeface="ＭＳ Ｐゴシック" charset="-128"/>
            </a:endParaRPr>
          </a:p>
        </p:txBody>
      </p:sp>
      <p:sp>
        <p:nvSpPr>
          <p:cNvPr id="47" name="タイトル 37">
            <a:extLst>
              <a:ext uri="{FF2B5EF4-FFF2-40B4-BE49-F238E27FC236}">
                <a16:creationId xmlns:a16="http://schemas.microsoft.com/office/drawing/2014/main" id="{94D98070-3FE5-CAA5-5612-499B64D3B99F}"/>
              </a:ext>
            </a:extLst>
          </p:cNvPr>
          <p:cNvSpPr txBox="1">
            <a:spLocks/>
          </p:cNvSpPr>
          <p:nvPr/>
        </p:nvSpPr>
        <p:spPr>
          <a:xfrm>
            <a:off x="0" y="-3127"/>
            <a:ext cx="4571998" cy="380059"/>
          </a:xfrm>
          <a:prstGeom prst="rect">
            <a:avLst/>
          </a:prstGeom>
          <a:solidFill>
            <a:schemeClr val="accent1">
              <a:lumMod val="75000"/>
            </a:schemeClr>
          </a:solidFill>
          <a:ln w="12700">
            <a:solidFill>
              <a:srgbClr val="76B531"/>
            </a:solidFill>
            <a:miter lim="800000"/>
            <a:headEnd/>
            <a:tailEnd/>
          </a:ln>
        </p:spPr>
        <p:txBody>
          <a:bodyPr vert="horz" lIns="216000" tIns="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10000"/>
              </a:lnSpc>
              <a:defRPr/>
            </a:pP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様式第３号</a:t>
            </a: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　事　業　概　念　図</a:t>
            </a:r>
            <a:endParaRPr lang="en-US" altLang="ja-JP" sz="1300" dirty="0">
              <a:solidFill>
                <a:srgbClr val="FF0000"/>
              </a:solidFill>
              <a:latin typeface="HG創英角ｺﾞｼｯｸUB" panose="020B0909000000000000" pitchFamily="49" charset="-128"/>
              <a:ea typeface="HG創英角ｺﾞｼｯｸUB" panose="020B0909000000000000" pitchFamily="49" charset="-128"/>
            </a:endParaRPr>
          </a:p>
        </p:txBody>
      </p:sp>
      <p:graphicFrame>
        <p:nvGraphicFramePr>
          <p:cNvPr id="3" name="表 2">
            <a:extLst>
              <a:ext uri="{FF2B5EF4-FFF2-40B4-BE49-F238E27FC236}">
                <a16:creationId xmlns:a16="http://schemas.microsoft.com/office/drawing/2014/main" id="{E5AC0DCE-B7F7-789F-4A0B-DF6FBA240FA7}"/>
              </a:ext>
            </a:extLst>
          </p:cNvPr>
          <p:cNvGraphicFramePr>
            <a:graphicFrameLocks noGrp="1"/>
          </p:cNvGraphicFramePr>
          <p:nvPr/>
        </p:nvGraphicFramePr>
        <p:xfrm>
          <a:off x="138113" y="5981510"/>
          <a:ext cx="8851061" cy="259080"/>
        </p:xfrm>
        <a:graphic>
          <a:graphicData uri="http://schemas.openxmlformats.org/drawingml/2006/table">
            <a:tbl>
              <a:tblPr firstRow="1" bandRow="1">
                <a:tableStyleId>{93296810-A885-4BE3-A3E7-6D5BEEA58F35}</a:tableStyleId>
              </a:tblPr>
              <a:tblGrid>
                <a:gridCol w="1343899">
                  <a:extLst>
                    <a:ext uri="{9D8B030D-6E8A-4147-A177-3AD203B41FA5}">
                      <a16:colId xmlns:a16="http://schemas.microsoft.com/office/drawing/2014/main" val="2175428829"/>
                    </a:ext>
                  </a:extLst>
                </a:gridCol>
                <a:gridCol w="961408">
                  <a:extLst>
                    <a:ext uri="{9D8B030D-6E8A-4147-A177-3AD203B41FA5}">
                      <a16:colId xmlns:a16="http://schemas.microsoft.com/office/drawing/2014/main" val="3432066830"/>
                    </a:ext>
                  </a:extLst>
                </a:gridCol>
                <a:gridCol w="843216">
                  <a:extLst>
                    <a:ext uri="{9D8B030D-6E8A-4147-A177-3AD203B41FA5}">
                      <a16:colId xmlns:a16="http://schemas.microsoft.com/office/drawing/2014/main" val="3348252450"/>
                    </a:ext>
                  </a:extLst>
                </a:gridCol>
                <a:gridCol w="874986">
                  <a:extLst>
                    <a:ext uri="{9D8B030D-6E8A-4147-A177-3AD203B41FA5}">
                      <a16:colId xmlns:a16="http://schemas.microsoft.com/office/drawing/2014/main" val="2383613984"/>
                    </a:ext>
                  </a:extLst>
                </a:gridCol>
                <a:gridCol w="772511">
                  <a:extLst>
                    <a:ext uri="{9D8B030D-6E8A-4147-A177-3AD203B41FA5}">
                      <a16:colId xmlns:a16="http://schemas.microsoft.com/office/drawing/2014/main" val="3812532424"/>
                    </a:ext>
                  </a:extLst>
                </a:gridCol>
                <a:gridCol w="756744">
                  <a:extLst>
                    <a:ext uri="{9D8B030D-6E8A-4147-A177-3AD203B41FA5}">
                      <a16:colId xmlns:a16="http://schemas.microsoft.com/office/drawing/2014/main" val="3748810788"/>
                    </a:ext>
                  </a:extLst>
                </a:gridCol>
                <a:gridCol w="969580">
                  <a:extLst>
                    <a:ext uri="{9D8B030D-6E8A-4147-A177-3AD203B41FA5}">
                      <a16:colId xmlns:a16="http://schemas.microsoft.com/office/drawing/2014/main" val="1048213169"/>
                    </a:ext>
                  </a:extLst>
                </a:gridCol>
                <a:gridCol w="811924">
                  <a:extLst>
                    <a:ext uri="{9D8B030D-6E8A-4147-A177-3AD203B41FA5}">
                      <a16:colId xmlns:a16="http://schemas.microsoft.com/office/drawing/2014/main" val="1066677203"/>
                    </a:ext>
                  </a:extLst>
                </a:gridCol>
                <a:gridCol w="804041">
                  <a:extLst>
                    <a:ext uri="{9D8B030D-6E8A-4147-A177-3AD203B41FA5}">
                      <a16:colId xmlns:a16="http://schemas.microsoft.com/office/drawing/2014/main" val="3191340881"/>
                    </a:ext>
                  </a:extLst>
                </a:gridCol>
                <a:gridCol w="712752">
                  <a:extLst>
                    <a:ext uri="{9D8B030D-6E8A-4147-A177-3AD203B41FA5}">
                      <a16:colId xmlns:a16="http://schemas.microsoft.com/office/drawing/2014/main" val="3655743879"/>
                    </a:ext>
                  </a:extLst>
                </a:gridCol>
              </a:tblGrid>
              <a:tr h="196540">
                <a:tc>
                  <a:txBody>
                    <a:bodyPr/>
                    <a:lstStyle/>
                    <a:p>
                      <a:r>
                        <a:rPr kumimoji="1" lang="ja-JP" altLang="en-US" sz="1100" dirty="0">
                          <a:solidFill>
                            <a:schemeClr val="tx1"/>
                          </a:solidFill>
                          <a:latin typeface="+mj-ea"/>
                          <a:ea typeface="+mj-ea"/>
                        </a:rPr>
                        <a:t>スケジュール</a:t>
                      </a:r>
                    </a:p>
                  </a:txBody>
                  <a:tcPr/>
                </a:tc>
                <a:tc>
                  <a:txBody>
                    <a:bodyPr/>
                    <a:lstStyle/>
                    <a:p>
                      <a:pPr algn="ctr"/>
                      <a:r>
                        <a:rPr kumimoji="1" lang="en-US" altLang="ja-JP" sz="1100" dirty="0">
                          <a:solidFill>
                            <a:schemeClr val="tx1"/>
                          </a:solidFill>
                          <a:latin typeface="+mj-ea"/>
                          <a:ea typeface="+mj-ea"/>
                        </a:rPr>
                        <a:t>6</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7</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8</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9</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10</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12</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2</a:t>
                      </a:r>
                      <a:r>
                        <a:rPr kumimoji="1" lang="ja-JP" altLang="en-US" sz="1100" dirty="0">
                          <a:solidFill>
                            <a:schemeClr val="tx1"/>
                          </a:solidFill>
                          <a:latin typeface="+mj-ea"/>
                          <a:ea typeface="+mj-ea"/>
                        </a:rPr>
                        <a:t>月</a:t>
                      </a:r>
                    </a:p>
                  </a:txBody>
                  <a:tcPr/>
                </a:tc>
                <a:extLst>
                  <a:ext uri="{0D108BD9-81ED-4DB2-BD59-A6C34878D82A}">
                    <a16:rowId xmlns:a16="http://schemas.microsoft.com/office/drawing/2014/main" val="472189023"/>
                  </a:ext>
                </a:extLst>
              </a:tr>
            </a:tbl>
          </a:graphicData>
        </a:graphic>
      </p:graphicFrame>
      <p:sp>
        <p:nvSpPr>
          <p:cNvPr id="4" name="フローチャート: 処理 3">
            <a:extLst>
              <a:ext uri="{FF2B5EF4-FFF2-40B4-BE49-F238E27FC236}">
                <a16:creationId xmlns:a16="http://schemas.microsoft.com/office/drawing/2014/main" id="{69114396-B5C4-65EF-6957-A6AB2414D338}"/>
              </a:ext>
            </a:extLst>
          </p:cNvPr>
          <p:cNvSpPr/>
          <p:nvPr/>
        </p:nvSpPr>
        <p:spPr>
          <a:xfrm>
            <a:off x="134804" y="1010355"/>
            <a:ext cx="4339691" cy="13355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1050" dirty="0">
                <a:solidFill>
                  <a:schemeClr val="tx1"/>
                </a:solidFill>
                <a:latin typeface="+mj-ea"/>
                <a:ea typeface="+mj-ea"/>
              </a:rPr>
              <a:t>【</a:t>
            </a:r>
            <a:r>
              <a:rPr kumimoji="1" lang="ja-JP" altLang="en-US" sz="1050" dirty="0">
                <a:solidFill>
                  <a:schemeClr val="tx1"/>
                </a:solidFill>
                <a:latin typeface="+mj-ea"/>
                <a:ea typeface="+mj-ea"/>
              </a:rPr>
              <a:t>課題</a:t>
            </a:r>
            <a:r>
              <a:rPr kumimoji="1" lang="en-US" altLang="ja-JP" sz="1050" dirty="0">
                <a:solidFill>
                  <a:schemeClr val="tx1"/>
                </a:solidFill>
                <a:latin typeface="+mj-ea"/>
                <a:ea typeface="+mj-ea"/>
              </a:rPr>
              <a:t>】</a:t>
            </a: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r>
              <a:rPr kumimoji="1" lang="ja-JP" altLang="en-US" sz="1050" dirty="0">
                <a:solidFill>
                  <a:schemeClr val="tx1"/>
                </a:solidFill>
                <a:latin typeface="+mj-ea"/>
                <a:ea typeface="+mj-ea"/>
              </a:rPr>
              <a:t>・</a:t>
            </a:r>
            <a:endParaRPr kumimoji="1" lang="en-US" altLang="ja-JP" sz="1050" dirty="0">
              <a:solidFill>
                <a:schemeClr val="tx1"/>
              </a:solidFill>
              <a:latin typeface="+mj-ea"/>
              <a:ea typeface="+mj-ea"/>
            </a:endParaRPr>
          </a:p>
          <a:p>
            <a:endParaRPr kumimoji="1" lang="en-US" altLang="ja-JP" sz="1050" dirty="0">
              <a:solidFill>
                <a:schemeClr val="tx1"/>
              </a:solidFill>
              <a:latin typeface="+mj-ea"/>
              <a:ea typeface="+mj-ea"/>
            </a:endParaRPr>
          </a:p>
          <a:p>
            <a:r>
              <a:rPr kumimoji="1" lang="en-US" altLang="ja-JP" sz="1050" dirty="0">
                <a:solidFill>
                  <a:schemeClr val="tx1"/>
                </a:solidFill>
                <a:latin typeface="+mj-ea"/>
                <a:ea typeface="+mj-ea"/>
              </a:rPr>
              <a:t>【</a:t>
            </a:r>
            <a:r>
              <a:rPr kumimoji="1" lang="ja-JP" altLang="en-US" sz="1050" dirty="0">
                <a:solidFill>
                  <a:schemeClr val="tx1"/>
                </a:solidFill>
                <a:latin typeface="+mj-ea"/>
                <a:ea typeface="+mj-ea"/>
              </a:rPr>
              <a:t>目的</a:t>
            </a:r>
            <a:r>
              <a:rPr kumimoji="1" lang="en-US" altLang="ja-JP" sz="1050" dirty="0">
                <a:solidFill>
                  <a:schemeClr val="tx1"/>
                </a:solidFill>
                <a:latin typeface="+mj-ea"/>
                <a:ea typeface="+mj-ea"/>
              </a:rPr>
              <a:t>】</a:t>
            </a: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r>
              <a:rPr kumimoji="1" lang="ja-JP" altLang="en-US" sz="1050" dirty="0">
                <a:solidFill>
                  <a:schemeClr val="tx1"/>
                </a:solidFill>
                <a:latin typeface="+mj-ea"/>
                <a:ea typeface="+mj-ea"/>
              </a:rPr>
              <a:t>・</a:t>
            </a:r>
          </a:p>
        </p:txBody>
      </p:sp>
      <p:sp>
        <p:nvSpPr>
          <p:cNvPr id="12" name="フローチャート: 処理 11">
            <a:extLst>
              <a:ext uri="{FF2B5EF4-FFF2-40B4-BE49-F238E27FC236}">
                <a16:creationId xmlns:a16="http://schemas.microsoft.com/office/drawing/2014/main" id="{6B85BBE1-E245-611C-0B12-84BA2875D5EE}"/>
              </a:ext>
            </a:extLst>
          </p:cNvPr>
          <p:cNvSpPr/>
          <p:nvPr/>
        </p:nvSpPr>
        <p:spPr>
          <a:xfrm>
            <a:off x="134804" y="2650368"/>
            <a:ext cx="4339691" cy="3214789"/>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1050" dirty="0">
                <a:solidFill>
                  <a:schemeClr val="tx1"/>
                </a:solidFill>
                <a:latin typeface="+mj-ea"/>
                <a:ea typeface="+mj-ea"/>
              </a:rPr>
              <a:t>①</a:t>
            </a:r>
            <a:endParaRPr kumimoji="1"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endParaRPr kumimoji="1" lang="en-US" altLang="ja-JP" sz="1050" dirty="0">
              <a:solidFill>
                <a:schemeClr val="tx1"/>
              </a:solidFill>
              <a:latin typeface="+mj-ea"/>
              <a:ea typeface="+mj-ea"/>
            </a:endParaRPr>
          </a:p>
          <a:p>
            <a:endParaRPr kumimoji="1"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②</a:t>
            </a:r>
            <a:endParaRPr kumimoji="1" lang="ja-JP" altLang="en-US" sz="1050" dirty="0">
              <a:solidFill>
                <a:schemeClr val="tx1"/>
              </a:solidFill>
              <a:latin typeface="+mj-ea"/>
              <a:ea typeface="+mj-ea"/>
            </a:endParaRPr>
          </a:p>
        </p:txBody>
      </p:sp>
      <p:grpSp>
        <p:nvGrpSpPr>
          <p:cNvPr id="26" name="グループ化 25">
            <a:extLst>
              <a:ext uri="{FF2B5EF4-FFF2-40B4-BE49-F238E27FC236}">
                <a16:creationId xmlns:a16="http://schemas.microsoft.com/office/drawing/2014/main" id="{BE637DA1-ADCD-AAEF-CB29-B0975A96D57F}"/>
              </a:ext>
            </a:extLst>
          </p:cNvPr>
          <p:cNvGrpSpPr/>
          <p:nvPr/>
        </p:nvGrpSpPr>
        <p:grpSpPr>
          <a:xfrm>
            <a:off x="204142" y="4380989"/>
            <a:ext cx="4169089" cy="1431198"/>
            <a:chOff x="204142" y="4122711"/>
            <a:chExt cx="4169089" cy="1689476"/>
          </a:xfrm>
        </p:grpSpPr>
        <p:sp>
          <p:nvSpPr>
            <p:cNvPr id="20" name="フローチャート: 処理 19">
              <a:extLst>
                <a:ext uri="{FF2B5EF4-FFF2-40B4-BE49-F238E27FC236}">
                  <a16:creationId xmlns:a16="http://schemas.microsoft.com/office/drawing/2014/main" id="{3F7EB82B-1C89-FC32-077C-0238C9DB2AFF}"/>
                </a:ext>
              </a:extLst>
            </p:cNvPr>
            <p:cNvSpPr/>
            <p:nvPr/>
          </p:nvSpPr>
          <p:spPr>
            <a:xfrm>
              <a:off x="214319" y="4247166"/>
              <a:ext cx="4158912" cy="1565021"/>
            </a:xfrm>
            <a:prstGeom prst="flowChartProcess">
              <a:avLst/>
            </a:prstGeom>
            <a:noFill/>
            <a:ln w="15875">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0">
              <a:extLst>
                <a:ext uri="{FF2B5EF4-FFF2-40B4-BE49-F238E27FC236}">
                  <a16:creationId xmlns:a16="http://schemas.microsoft.com/office/drawing/2014/main" id="{45B99B3C-3200-2863-6F9A-47D313144BA8}"/>
                </a:ext>
              </a:extLst>
            </p:cNvPr>
            <p:cNvSpPr>
              <a:spLocks noChangeArrowheads="1"/>
            </p:cNvSpPr>
            <p:nvPr/>
          </p:nvSpPr>
          <p:spPr bwMode="auto">
            <a:xfrm>
              <a:off x="204142" y="4122711"/>
              <a:ext cx="1082675" cy="218425"/>
            </a:xfrm>
            <a:prstGeom prst="roundRect">
              <a:avLst>
                <a:gd name="adj" fmla="val 19278"/>
              </a:avLst>
            </a:prstGeom>
            <a:solidFill>
              <a:srgbClr val="66FFFF"/>
            </a:solidFill>
            <a:ln w="12700" algn="ctr">
              <a:solidFill>
                <a:schemeClr val="accent1">
                  <a:lumMod val="75000"/>
                </a:schemeClr>
              </a:solidFill>
              <a:round/>
              <a:headEnd/>
              <a:tailEnd/>
            </a:ln>
          </p:spPr>
          <p:txBody>
            <a:bodyPr wrap="none" anchor="ctr"/>
            <a:lstStyle/>
            <a:p>
              <a:pPr algn="ctr" eaLnBrk="1" hangingPunct="1">
                <a:defRPr/>
              </a:pPr>
              <a:r>
                <a:rPr lang="ja-JP" altLang="en-US" sz="1200" b="0" dirty="0">
                  <a:solidFill>
                    <a:schemeClr val="tx1"/>
                  </a:solidFill>
                  <a:latin typeface="+mn-ea"/>
                  <a:ea typeface="+mn-ea"/>
                </a:rPr>
                <a:t>写真・図等</a:t>
              </a:r>
              <a:endParaRPr lang="en-US" altLang="ja-JP" sz="1200" b="0" dirty="0">
                <a:solidFill>
                  <a:schemeClr val="tx1"/>
                </a:solidFill>
                <a:latin typeface="+mn-ea"/>
                <a:ea typeface="+mn-ea"/>
              </a:endParaRPr>
            </a:p>
          </p:txBody>
        </p:sp>
      </p:grpSp>
      <p:sp>
        <p:nvSpPr>
          <p:cNvPr id="30" name="フローチャート: 処理 29">
            <a:extLst>
              <a:ext uri="{FF2B5EF4-FFF2-40B4-BE49-F238E27FC236}">
                <a16:creationId xmlns:a16="http://schemas.microsoft.com/office/drawing/2014/main" id="{BA2DBBE4-4EB3-78C0-5733-EF7DF62821C5}"/>
              </a:ext>
            </a:extLst>
          </p:cNvPr>
          <p:cNvSpPr/>
          <p:nvPr/>
        </p:nvSpPr>
        <p:spPr>
          <a:xfrm>
            <a:off x="134803" y="6222688"/>
            <a:ext cx="8851061" cy="3823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mj-ea"/>
              <a:ea typeface="+mj-ea"/>
            </a:endParaRPr>
          </a:p>
        </p:txBody>
      </p:sp>
      <p:sp>
        <p:nvSpPr>
          <p:cNvPr id="7" name="フローチャート: 処理 6">
            <a:extLst>
              <a:ext uri="{FF2B5EF4-FFF2-40B4-BE49-F238E27FC236}">
                <a16:creationId xmlns:a16="http://schemas.microsoft.com/office/drawing/2014/main" id="{BB8BBF01-27F7-B0D0-D1BB-8E650628C99C}"/>
              </a:ext>
            </a:extLst>
          </p:cNvPr>
          <p:cNvSpPr/>
          <p:nvPr/>
        </p:nvSpPr>
        <p:spPr>
          <a:xfrm>
            <a:off x="4666198" y="733412"/>
            <a:ext cx="4339691" cy="710828"/>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sp>
        <p:nvSpPr>
          <p:cNvPr id="9" name="フローチャート: 処理 8">
            <a:extLst>
              <a:ext uri="{FF2B5EF4-FFF2-40B4-BE49-F238E27FC236}">
                <a16:creationId xmlns:a16="http://schemas.microsoft.com/office/drawing/2014/main" id="{9506EE18-B0D8-F6D2-B0A9-10DFE074A061}"/>
              </a:ext>
            </a:extLst>
          </p:cNvPr>
          <p:cNvSpPr/>
          <p:nvPr/>
        </p:nvSpPr>
        <p:spPr>
          <a:xfrm>
            <a:off x="4666198" y="1751658"/>
            <a:ext cx="4339691" cy="235127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grpSp>
        <p:nvGrpSpPr>
          <p:cNvPr id="11" name="グループ化 10">
            <a:extLst>
              <a:ext uri="{FF2B5EF4-FFF2-40B4-BE49-F238E27FC236}">
                <a16:creationId xmlns:a16="http://schemas.microsoft.com/office/drawing/2014/main" id="{DFAA4B92-72A7-A72A-44C9-041190577B98}"/>
              </a:ext>
            </a:extLst>
          </p:cNvPr>
          <p:cNvGrpSpPr/>
          <p:nvPr/>
        </p:nvGrpSpPr>
        <p:grpSpPr>
          <a:xfrm>
            <a:off x="4666197" y="4224253"/>
            <a:ext cx="4339691" cy="1647435"/>
            <a:chOff x="4666197" y="4224253"/>
            <a:chExt cx="4339691" cy="1647435"/>
          </a:xfrm>
        </p:grpSpPr>
        <p:sp>
          <p:nvSpPr>
            <p:cNvPr id="8" name="フローチャート: 処理 7">
              <a:extLst>
                <a:ext uri="{FF2B5EF4-FFF2-40B4-BE49-F238E27FC236}">
                  <a16:creationId xmlns:a16="http://schemas.microsoft.com/office/drawing/2014/main" id="{7D3DC011-6D4D-6D4A-3077-D553B7D98BA0}"/>
                </a:ext>
              </a:extLst>
            </p:cNvPr>
            <p:cNvSpPr/>
            <p:nvPr/>
          </p:nvSpPr>
          <p:spPr>
            <a:xfrm>
              <a:off x="4666197" y="4408685"/>
              <a:ext cx="4339691" cy="146300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lang="en-US" altLang="ja-JP" sz="1050" dirty="0">
                <a:solidFill>
                  <a:schemeClr val="tx1"/>
                </a:solidFill>
                <a:latin typeface="+mj-ea"/>
                <a:ea typeface="+mj-ea"/>
              </a:endParaRPr>
            </a:p>
            <a:p>
              <a:pPr marL="85725" indent="-85725"/>
              <a:endParaRPr lang="en-US" altLang="ja-JP" sz="1050" dirty="0">
                <a:solidFill>
                  <a:schemeClr val="tx1"/>
                </a:solidFill>
                <a:latin typeface="+mj-ea"/>
                <a:ea typeface="+mj-ea"/>
              </a:endParaRPr>
            </a:p>
            <a:p>
              <a:pPr marL="85725" indent="-85725"/>
              <a:r>
                <a:rPr lang="ja-JP" altLang="en-US" sz="1050" dirty="0">
                  <a:solidFill>
                    <a:schemeClr val="tx1"/>
                  </a:solidFill>
                  <a:latin typeface="+mj-ea"/>
                  <a:ea typeface="+mj-ea"/>
                </a:rPr>
                <a:t>・</a:t>
              </a:r>
              <a:endParaRPr kumimoji="1" lang="ja-JP" altLang="en-US" sz="1050" dirty="0">
                <a:solidFill>
                  <a:schemeClr val="tx1"/>
                </a:solidFill>
                <a:latin typeface="+mj-ea"/>
                <a:ea typeface="+mj-ea"/>
              </a:endParaRPr>
            </a:p>
          </p:txBody>
        </p:sp>
        <p:sp>
          <p:nvSpPr>
            <p:cNvPr id="10" name="正方形/長方形 62">
              <a:extLst>
                <a:ext uri="{FF2B5EF4-FFF2-40B4-BE49-F238E27FC236}">
                  <a16:creationId xmlns:a16="http://schemas.microsoft.com/office/drawing/2014/main" id="{9F2A05D1-5B94-55BA-B7D1-BCA2E0D2ACA7}"/>
                </a:ext>
              </a:extLst>
            </p:cNvPr>
            <p:cNvSpPr>
              <a:spLocks noChangeArrowheads="1"/>
            </p:cNvSpPr>
            <p:nvPr/>
          </p:nvSpPr>
          <p:spPr bwMode="auto">
            <a:xfrm>
              <a:off x="4666197" y="4224253"/>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主な経費</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grpSp>
    </p:spTree>
    <p:extLst>
      <p:ext uri="{BB962C8B-B14F-4D97-AF65-F5344CB8AC3E}">
        <p14:creationId xmlns:p14="http://schemas.microsoft.com/office/powerpoint/2010/main" val="790434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5BB2F8-59A2-D90C-12EB-DFCCF1470876}"/>
            </a:ext>
          </a:extLst>
        </p:cNvPr>
        <p:cNvGrpSpPr/>
        <p:nvPr/>
      </p:nvGrpSpPr>
      <p:grpSpPr>
        <a:xfrm>
          <a:off x="0" y="0"/>
          <a:ext cx="0" cy="0"/>
          <a:chOff x="0" y="0"/>
          <a:chExt cx="0" cy="0"/>
        </a:xfrm>
      </p:grpSpPr>
      <p:sp>
        <p:nvSpPr>
          <p:cNvPr id="5" name="正方形/長方形 4">
            <a:extLst>
              <a:ext uri="{FF2B5EF4-FFF2-40B4-BE49-F238E27FC236}">
                <a16:creationId xmlns:a16="http://schemas.microsoft.com/office/drawing/2014/main" id="{C4B497D7-AFC1-3FA6-3168-9DFC13AD2B33}"/>
              </a:ext>
            </a:extLst>
          </p:cNvPr>
          <p:cNvSpPr/>
          <p:nvPr/>
        </p:nvSpPr>
        <p:spPr bwMode="auto">
          <a:xfrm>
            <a:off x="4677633" y="252961"/>
            <a:ext cx="3338585" cy="278942"/>
          </a:xfrm>
          <a:prstGeom prst="rect">
            <a:avLst/>
          </a:prstGeom>
          <a:solidFill>
            <a:schemeClr val="bg1"/>
          </a:solidFill>
          <a:ln w="9525" cap="flat" cmpd="sng" algn="ctr">
            <a:noFill/>
            <a:prstDash val="solid"/>
            <a:round/>
            <a:headEnd type="none" w="med" len="med"/>
            <a:tailEnd type="none" w="med" len="med"/>
          </a:ln>
          <a:effectLst/>
        </p:spPr>
        <p:txBody>
          <a:bodyPr wrap="none" anchor="b"/>
          <a:lstStyle/>
          <a:p>
            <a:pPr eaLnBrk="1" hangingPunct="1">
              <a:lnSpc>
                <a:spcPts val="1800"/>
              </a:lnSpc>
              <a:defRPr/>
            </a:pPr>
            <a:r>
              <a:rPr lang="ja-JP" altLang="en-US" sz="1200" b="0" dirty="0">
                <a:solidFill>
                  <a:schemeClr val="tx1"/>
                </a:solidFill>
                <a:latin typeface="+mn-ea"/>
                <a:ea typeface="ＭＳ Ｐゴシック" charset="-128"/>
              </a:rPr>
              <a:t>提案者</a:t>
            </a:r>
            <a:endParaRPr lang="en-US" altLang="zh-TW" sz="1200" dirty="0">
              <a:latin typeface="+mn-ea"/>
              <a:ea typeface="ＭＳ Ｐゴシック" charset="-128"/>
            </a:endParaRPr>
          </a:p>
          <a:p>
            <a:pPr eaLnBrk="1" hangingPunct="1">
              <a:lnSpc>
                <a:spcPts val="1800"/>
              </a:lnSpc>
              <a:defRPr/>
            </a:pPr>
            <a:r>
              <a:rPr lang="ja-JP" altLang="en-US" sz="1200" b="0" dirty="0">
                <a:solidFill>
                  <a:schemeClr val="tx1"/>
                </a:solidFill>
                <a:latin typeface="+mn-ea"/>
                <a:ea typeface="ＭＳ Ｐゴシック" charset="-128"/>
              </a:rPr>
              <a:t>　○○県乾しいたけ問屋組合</a:t>
            </a:r>
            <a:endParaRPr lang="zh-TW" altLang="en-US" sz="1200" b="0" dirty="0">
              <a:solidFill>
                <a:schemeClr val="tx1"/>
              </a:solidFill>
              <a:latin typeface="+mn-ea"/>
              <a:ea typeface="ＭＳ Ｐゴシック" charset="-128"/>
            </a:endParaRPr>
          </a:p>
        </p:txBody>
      </p:sp>
      <p:sp>
        <p:nvSpPr>
          <p:cNvPr id="6" name="正方形/長方形 5">
            <a:extLst>
              <a:ext uri="{FF2B5EF4-FFF2-40B4-BE49-F238E27FC236}">
                <a16:creationId xmlns:a16="http://schemas.microsoft.com/office/drawing/2014/main" id="{F360173A-96A3-0F93-21F7-BCFCFF34A1B2}"/>
              </a:ext>
            </a:extLst>
          </p:cNvPr>
          <p:cNvSpPr/>
          <p:nvPr/>
        </p:nvSpPr>
        <p:spPr>
          <a:xfrm>
            <a:off x="8016218" y="1"/>
            <a:ext cx="1127782" cy="618186"/>
          </a:xfrm>
          <a:prstGeom prst="rect">
            <a:avLst/>
          </a:prstGeom>
          <a:solidFill>
            <a:schemeClr val="accent4">
              <a:lumMod val="60000"/>
              <a:lumOff val="4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en-US" altLang="ja-JP" sz="1400" b="1" dirty="0">
                <a:solidFill>
                  <a:schemeClr val="tx1"/>
                </a:solidFill>
              </a:rPr>
              <a:t>※</a:t>
            </a:r>
            <a:r>
              <a:rPr kumimoji="1" lang="ja-JP" altLang="en-US" sz="1400" b="1" dirty="0">
                <a:solidFill>
                  <a:schemeClr val="tx1"/>
                </a:solidFill>
              </a:rPr>
              <a:t>申込Ｎｏ</a:t>
            </a:r>
          </a:p>
        </p:txBody>
      </p:sp>
      <p:sp>
        <p:nvSpPr>
          <p:cNvPr id="15" name="正方形/長方形 62">
            <a:extLst>
              <a:ext uri="{FF2B5EF4-FFF2-40B4-BE49-F238E27FC236}">
                <a16:creationId xmlns:a16="http://schemas.microsoft.com/office/drawing/2014/main" id="{2B4D5B9B-4E36-717D-BDC7-6B8236C86C41}"/>
              </a:ext>
            </a:extLst>
          </p:cNvPr>
          <p:cNvSpPr>
            <a:spLocks noChangeArrowheads="1"/>
          </p:cNvSpPr>
          <p:nvPr/>
        </p:nvSpPr>
        <p:spPr bwMode="auto">
          <a:xfrm>
            <a:off x="138111" y="812747"/>
            <a:ext cx="927244" cy="204930"/>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課題と目的</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8" name="正方形/長方形 107">
            <a:extLst>
              <a:ext uri="{FF2B5EF4-FFF2-40B4-BE49-F238E27FC236}">
                <a16:creationId xmlns:a16="http://schemas.microsoft.com/office/drawing/2014/main" id="{09E143F7-4D2D-FC52-0A56-26E39C61F3F0}"/>
              </a:ext>
            </a:extLst>
          </p:cNvPr>
          <p:cNvSpPr>
            <a:spLocks noChangeArrowheads="1"/>
          </p:cNvSpPr>
          <p:nvPr/>
        </p:nvSpPr>
        <p:spPr bwMode="auto">
          <a:xfrm>
            <a:off x="134804" y="2442805"/>
            <a:ext cx="1565809" cy="20885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dirty="0">
                <a:solidFill>
                  <a:schemeClr val="bg1"/>
                </a:solidFill>
                <a:latin typeface="HGP創英角ｺﾞｼｯｸUB" panose="020B0900000000000000" pitchFamily="50" charset="-128"/>
                <a:ea typeface="HGP創英角ｺﾞｼｯｸUB" panose="020B0900000000000000" pitchFamily="50" charset="-128"/>
              </a:rPr>
              <a:t>課題解決の方法</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2" name="正方形/長方形 62">
            <a:extLst>
              <a:ext uri="{FF2B5EF4-FFF2-40B4-BE49-F238E27FC236}">
                <a16:creationId xmlns:a16="http://schemas.microsoft.com/office/drawing/2014/main" id="{5F4E0723-B1B8-4A01-4242-90318CB9B8CE}"/>
              </a:ext>
            </a:extLst>
          </p:cNvPr>
          <p:cNvSpPr>
            <a:spLocks noChangeArrowheads="1"/>
          </p:cNvSpPr>
          <p:nvPr/>
        </p:nvSpPr>
        <p:spPr bwMode="auto">
          <a:xfrm>
            <a:off x="4669504" y="496393"/>
            <a:ext cx="1659859" cy="237941"/>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実施体制・連携グループ</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正方形/長方形 62">
            <a:extLst>
              <a:ext uri="{FF2B5EF4-FFF2-40B4-BE49-F238E27FC236}">
                <a16:creationId xmlns:a16="http://schemas.microsoft.com/office/drawing/2014/main" id="{618276D5-883D-DB60-091F-77BBA5205EDE}"/>
              </a:ext>
            </a:extLst>
          </p:cNvPr>
          <p:cNvSpPr>
            <a:spLocks noChangeArrowheads="1"/>
          </p:cNvSpPr>
          <p:nvPr/>
        </p:nvSpPr>
        <p:spPr bwMode="auto">
          <a:xfrm>
            <a:off x="4666198" y="1543776"/>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事業内容（具体的な実施項目）</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6" name="正方形/長方形 45">
            <a:extLst>
              <a:ext uri="{FF2B5EF4-FFF2-40B4-BE49-F238E27FC236}">
                <a16:creationId xmlns:a16="http://schemas.microsoft.com/office/drawing/2014/main" id="{62BF3FB1-01FF-5AD0-2D34-880BBC8DB41D}"/>
              </a:ext>
            </a:extLst>
          </p:cNvPr>
          <p:cNvSpPr/>
          <p:nvPr/>
        </p:nvSpPr>
        <p:spPr bwMode="auto">
          <a:xfrm>
            <a:off x="0" y="429902"/>
            <a:ext cx="4373231" cy="380059"/>
          </a:xfrm>
          <a:prstGeom prst="rect">
            <a:avLst/>
          </a:prstGeom>
          <a:noFill/>
          <a:ln w="9525" cap="flat" cmpd="sng" algn="ctr">
            <a:noFill/>
            <a:prstDash val="solid"/>
            <a:round/>
            <a:headEnd type="none" w="med" len="med"/>
            <a:tailEnd type="none" w="med" len="med"/>
          </a:ln>
          <a:effectLst/>
        </p:spPr>
        <p:txBody>
          <a:bodyPr wrap="none" anchor="t"/>
          <a:lstStyle/>
          <a:p>
            <a:pPr eaLnBrk="1" hangingPunct="1">
              <a:defRPr/>
            </a:pPr>
            <a:r>
              <a:rPr lang="en-US" altLang="ja-JP" sz="1600" b="1" dirty="0">
                <a:solidFill>
                  <a:schemeClr val="tx1"/>
                </a:solidFill>
                <a:latin typeface="+mn-ea"/>
                <a:ea typeface="ＭＳ Ｐゴシック" charset="-128"/>
              </a:rPr>
              <a:t>【</a:t>
            </a:r>
            <a:r>
              <a:rPr lang="ja-JP" altLang="en-US" sz="1600" b="1" dirty="0">
                <a:solidFill>
                  <a:schemeClr val="tx1"/>
                </a:solidFill>
                <a:latin typeface="+mn-ea"/>
                <a:ea typeface="ＭＳ Ｐゴシック" charset="-128"/>
              </a:rPr>
              <a:t>テーマ</a:t>
            </a:r>
            <a:r>
              <a:rPr lang="en-US" altLang="ja-JP" sz="1600" b="1" dirty="0">
                <a:solidFill>
                  <a:schemeClr val="tx1"/>
                </a:solidFill>
                <a:latin typeface="+mn-ea"/>
                <a:ea typeface="ＭＳ Ｐゴシック" charset="-128"/>
              </a:rPr>
              <a:t>】</a:t>
            </a:r>
            <a:r>
              <a:rPr lang="ja-JP" altLang="en-US" sz="1600" b="1">
                <a:solidFill>
                  <a:schemeClr val="tx1"/>
                </a:solidFill>
                <a:latin typeface="+mn-ea"/>
                <a:ea typeface="ＭＳ Ｐゴシック" charset="-128"/>
              </a:rPr>
              <a:t>　乾しいたけ輸出量確保大作戦</a:t>
            </a:r>
            <a:endParaRPr lang="zh-TW" altLang="en-US" sz="1600" b="1" dirty="0">
              <a:solidFill>
                <a:schemeClr val="tx1"/>
              </a:solidFill>
              <a:latin typeface="+mn-ea"/>
              <a:ea typeface="ＭＳ Ｐゴシック" charset="-128"/>
            </a:endParaRPr>
          </a:p>
        </p:txBody>
      </p:sp>
      <p:sp>
        <p:nvSpPr>
          <p:cNvPr id="47" name="タイトル 37">
            <a:extLst>
              <a:ext uri="{FF2B5EF4-FFF2-40B4-BE49-F238E27FC236}">
                <a16:creationId xmlns:a16="http://schemas.microsoft.com/office/drawing/2014/main" id="{A35DB322-A560-451D-0C7E-CF46F7FBC959}"/>
              </a:ext>
            </a:extLst>
          </p:cNvPr>
          <p:cNvSpPr txBox="1">
            <a:spLocks/>
          </p:cNvSpPr>
          <p:nvPr/>
        </p:nvSpPr>
        <p:spPr>
          <a:xfrm>
            <a:off x="0" y="-3127"/>
            <a:ext cx="4571998" cy="380059"/>
          </a:xfrm>
          <a:prstGeom prst="rect">
            <a:avLst/>
          </a:prstGeom>
          <a:solidFill>
            <a:schemeClr val="accent1">
              <a:lumMod val="75000"/>
            </a:schemeClr>
          </a:solidFill>
          <a:ln w="12700">
            <a:solidFill>
              <a:srgbClr val="76B531"/>
            </a:solidFill>
            <a:miter lim="800000"/>
            <a:headEnd/>
            <a:tailEnd/>
          </a:ln>
        </p:spPr>
        <p:txBody>
          <a:bodyPr vert="horz" lIns="216000" tIns="0" rIns="36000" bIns="45720" rtlCol="0" anchor="ctr">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10000"/>
              </a:lnSpc>
              <a:defRPr/>
            </a:pP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様式第３号</a:t>
            </a:r>
            <a:r>
              <a:rPr lang="en-US" altLang="ja-JP" sz="1300" dirty="0">
                <a:solidFill>
                  <a:schemeClr val="bg1"/>
                </a:solidFill>
                <a:latin typeface="HG創英角ｺﾞｼｯｸUB" panose="020B0909000000000000" pitchFamily="49" charset="-128"/>
                <a:ea typeface="HG創英角ｺﾞｼｯｸUB" panose="020B0909000000000000" pitchFamily="49" charset="-128"/>
              </a:rPr>
              <a:t>】</a:t>
            </a:r>
            <a:r>
              <a:rPr lang="ja-JP" altLang="en-US" sz="1300" dirty="0">
                <a:solidFill>
                  <a:schemeClr val="bg1"/>
                </a:solidFill>
                <a:latin typeface="HG創英角ｺﾞｼｯｸUB" panose="020B0909000000000000" pitchFamily="49" charset="-128"/>
                <a:ea typeface="HG創英角ｺﾞｼｯｸUB" panose="020B0909000000000000" pitchFamily="49" charset="-128"/>
              </a:rPr>
              <a:t>　事　業　概　念　図</a:t>
            </a:r>
            <a:endParaRPr lang="en-US" altLang="ja-JP" sz="1300" dirty="0">
              <a:solidFill>
                <a:srgbClr val="FF0000"/>
              </a:solidFill>
              <a:latin typeface="HG創英角ｺﾞｼｯｸUB" panose="020B0909000000000000" pitchFamily="49" charset="-128"/>
              <a:ea typeface="HG創英角ｺﾞｼｯｸUB" panose="020B0909000000000000" pitchFamily="49" charset="-128"/>
            </a:endParaRPr>
          </a:p>
        </p:txBody>
      </p:sp>
      <p:graphicFrame>
        <p:nvGraphicFramePr>
          <p:cNvPr id="3" name="表 2">
            <a:extLst>
              <a:ext uri="{FF2B5EF4-FFF2-40B4-BE49-F238E27FC236}">
                <a16:creationId xmlns:a16="http://schemas.microsoft.com/office/drawing/2014/main" id="{746D2527-0D83-2B19-1BC5-2442E2E42F0D}"/>
              </a:ext>
            </a:extLst>
          </p:cNvPr>
          <p:cNvGraphicFramePr>
            <a:graphicFrameLocks noGrp="1"/>
          </p:cNvGraphicFramePr>
          <p:nvPr/>
        </p:nvGraphicFramePr>
        <p:xfrm>
          <a:off x="138113" y="5981510"/>
          <a:ext cx="8851061" cy="259080"/>
        </p:xfrm>
        <a:graphic>
          <a:graphicData uri="http://schemas.openxmlformats.org/drawingml/2006/table">
            <a:tbl>
              <a:tblPr firstRow="1" bandRow="1">
                <a:tableStyleId>{93296810-A885-4BE3-A3E7-6D5BEEA58F35}</a:tableStyleId>
              </a:tblPr>
              <a:tblGrid>
                <a:gridCol w="1343899">
                  <a:extLst>
                    <a:ext uri="{9D8B030D-6E8A-4147-A177-3AD203B41FA5}">
                      <a16:colId xmlns:a16="http://schemas.microsoft.com/office/drawing/2014/main" val="2175428829"/>
                    </a:ext>
                  </a:extLst>
                </a:gridCol>
                <a:gridCol w="961408">
                  <a:extLst>
                    <a:ext uri="{9D8B030D-6E8A-4147-A177-3AD203B41FA5}">
                      <a16:colId xmlns:a16="http://schemas.microsoft.com/office/drawing/2014/main" val="3432066830"/>
                    </a:ext>
                  </a:extLst>
                </a:gridCol>
                <a:gridCol w="843216">
                  <a:extLst>
                    <a:ext uri="{9D8B030D-6E8A-4147-A177-3AD203B41FA5}">
                      <a16:colId xmlns:a16="http://schemas.microsoft.com/office/drawing/2014/main" val="3348252450"/>
                    </a:ext>
                  </a:extLst>
                </a:gridCol>
                <a:gridCol w="874986">
                  <a:extLst>
                    <a:ext uri="{9D8B030D-6E8A-4147-A177-3AD203B41FA5}">
                      <a16:colId xmlns:a16="http://schemas.microsoft.com/office/drawing/2014/main" val="2383613984"/>
                    </a:ext>
                  </a:extLst>
                </a:gridCol>
                <a:gridCol w="772511">
                  <a:extLst>
                    <a:ext uri="{9D8B030D-6E8A-4147-A177-3AD203B41FA5}">
                      <a16:colId xmlns:a16="http://schemas.microsoft.com/office/drawing/2014/main" val="3812532424"/>
                    </a:ext>
                  </a:extLst>
                </a:gridCol>
                <a:gridCol w="756744">
                  <a:extLst>
                    <a:ext uri="{9D8B030D-6E8A-4147-A177-3AD203B41FA5}">
                      <a16:colId xmlns:a16="http://schemas.microsoft.com/office/drawing/2014/main" val="3748810788"/>
                    </a:ext>
                  </a:extLst>
                </a:gridCol>
                <a:gridCol w="969580">
                  <a:extLst>
                    <a:ext uri="{9D8B030D-6E8A-4147-A177-3AD203B41FA5}">
                      <a16:colId xmlns:a16="http://schemas.microsoft.com/office/drawing/2014/main" val="1048213169"/>
                    </a:ext>
                  </a:extLst>
                </a:gridCol>
                <a:gridCol w="811924">
                  <a:extLst>
                    <a:ext uri="{9D8B030D-6E8A-4147-A177-3AD203B41FA5}">
                      <a16:colId xmlns:a16="http://schemas.microsoft.com/office/drawing/2014/main" val="1066677203"/>
                    </a:ext>
                  </a:extLst>
                </a:gridCol>
                <a:gridCol w="804041">
                  <a:extLst>
                    <a:ext uri="{9D8B030D-6E8A-4147-A177-3AD203B41FA5}">
                      <a16:colId xmlns:a16="http://schemas.microsoft.com/office/drawing/2014/main" val="3191340881"/>
                    </a:ext>
                  </a:extLst>
                </a:gridCol>
                <a:gridCol w="712752">
                  <a:extLst>
                    <a:ext uri="{9D8B030D-6E8A-4147-A177-3AD203B41FA5}">
                      <a16:colId xmlns:a16="http://schemas.microsoft.com/office/drawing/2014/main" val="3655743879"/>
                    </a:ext>
                  </a:extLst>
                </a:gridCol>
              </a:tblGrid>
              <a:tr h="196540">
                <a:tc>
                  <a:txBody>
                    <a:bodyPr/>
                    <a:lstStyle/>
                    <a:p>
                      <a:r>
                        <a:rPr kumimoji="1" lang="ja-JP" altLang="en-US" sz="1100" dirty="0">
                          <a:solidFill>
                            <a:schemeClr val="tx1"/>
                          </a:solidFill>
                          <a:latin typeface="+mj-ea"/>
                          <a:ea typeface="+mj-ea"/>
                        </a:rPr>
                        <a:t>スケジュール</a:t>
                      </a:r>
                    </a:p>
                  </a:txBody>
                  <a:tcPr/>
                </a:tc>
                <a:tc>
                  <a:txBody>
                    <a:bodyPr/>
                    <a:lstStyle/>
                    <a:p>
                      <a:pPr algn="ctr"/>
                      <a:r>
                        <a:rPr kumimoji="1" lang="en-US" altLang="ja-JP" sz="1100" dirty="0">
                          <a:solidFill>
                            <a:schemeClr val="tx1"/>
                          </a:solidFill>
                          <a:latin typeface="+mj-ea"/>
                          <a:ea typeface="+mj-ea"/>
                        </a:rPr>
                        <a:t>6</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7</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8</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9</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10</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12</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1</a:t>
                      </a:r>
                      <a:r>
                        <a:rPr kumimoji="1" lang="ja-JP" altLang="en-US" sz="1100" dirty="0">
                          <a:solidFill>
                            <a:schemeClr val="tx1"/>
                          </a:solidFill>
                          <a:latin typeface="+mj-ea"/>
                          <a:ea typeface="+mj-ea"/>
                        </a:rPr>
                        <a:t>月</a:t>
                      </a:r>
                    </a:p>
                  </a:txBody>
                  <a:tcPr/>
                </a:tc>
                <a:tc>
                  <a:txBody>
                    <a:bodyPr/>
                    <a:lstStyle/>
                    <a:p>
                      <a:pPr algn="ctr"/>
                      <a:r>
                        <a:rPr kumimoji="1" lang="en-US" altLang="ja-JP" sz="1100" dirty="0">
                          <a:solidFill>
                            <a:schemeClr val="tx1"/>
                          </a:solidFill>
                          <a:latin typeface="+mj-ea"/>
                          <a:ea typeface="+mj-ea"/>
                        </a:rPr>
                        <a:t>2</a:t>
                      </a:r>
                      <a:r>
                        <a:rPr kumimoji="1" lang="ja-JP" altLang="en-US" sz="1100" dirty="0">
                          <a:solidFill>
                            <a:schemeClr val="tx1"/>
                          </a:solidFill>
                          <a:latin typeface="+mj-ea"/>
                          <a:ea typeface="+mj-ea"/>
                        </a:rPr>
                        <a:t>月</a:t>
                      </a:r>
                    </a:p>
                  </a:txBody>
                  <a:tcPr/>
                </a:tc>
                <a:extLst>
                  <a:ext uri="{0D108BD9-81ED-4DB2-BD59-A6C34878D82A}">
                    <a16:rowId xmlns:a16="http://schemas.microsoft.com/office/drawing/2014/main" val="472189023"/>
                  </a:ext>
                </a:extLst>
              </a:tr>
            </a:tbl>
          </a:graphicData>
        </a:graphic>
      </p:graphicFrame>
      <p:sp>
        <p:nvSpPr>
          <p:cNvPr id="4" name="フローチャート: 処理 3">
            <a:extLst>
              <a:ext uri="{FF2B5EF4-FFF2-40B4-BE49-F238E27FC236}">
                <a16:creationId xmlns:a16="http://schemas.microsoft.com/office/drawing/2014/main" id="{686804A9-CA94-7308-F8D4-19FB465E05DA}"/>
              </a:ext>
            </a:extLst>
          </p:cNvPr>
          <p:cNvSpPr/>
          <p:nvPr/>
        </p:nvSpPr>
        <p:spPr>
          <a:xfrm>
            <a:off x="134804" y="1010355"/>
            <a:ext cx="4339691" cy="13355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課題</a:t>
            </a:r>
            <a:r>
              <a:rPr kumimoji="1" lang="en-US" altLang="ja-JP" sz="900" dirty="0">
                <a:solidFill>
                  <a:schemeClr val="tx1"/>
                </a:solidFill>
                <a:latin typeface="+mj-ea"/>
                <a:ea typeface="+mj-ea"/>
              </a:rPr>
              <a:t>】</a:t>
            </a:r>
          </a:p>
          <a:p>
            <a:r>
              <a:rPr lang="ja-JP" altLang="en-US" sz="900" dirty="0">
                <a:solidFill>
                  <a:schemeClr val="tx1"/>
                </a:solidFill>
              </a:rPr>
              <a:t>・豊富なクヌギ資源のきのこ原木、薪炭材利用では、収益性が悪く、高齢化と併せて生産者の急激な減少が起き、クヌギ林の利用が進まない</a:t>
            </a:r>
            <a:endParaRPr kumimoji="1" lang="en-US" altLang="ja-JP" sz="900" dirty="0">
              <a:solidFill>
                <a:schemeClr val="tx1"/>
              </a:solidFill>
              <a:latin typeface="+mj-ea"/>
              <a:ea typeface="+mj-ea"/>
            </a:endParaRPr>
          </a:p>
          <a:p>
            <a:r>
              <a:rPr kumimoji="1" lang="en-US" altLang="ja-JP" sz="900" dirty="0">
                <a:solidFill>
                  <a:schemeClr val="tx1"/>
                </a:solidFill>
                <a:latin typeface="+mj-ea"/>
                <a:ea typeface="+mj-ea"/>
              </a:rPr>
              <a:t>【</a:t>
            </a:r>
            <a:r>
              <a:rPr kumimoji="1" lang="ja-JP" altLang="en-US" sz="900" dirty="0">
                <a:solidFill>
                  <a:schemeClr val="tx1"/>
                </a:solidFill>
                <a:latin typeface="+mj-ea"/>
                <a:ea typeface="+mj-ea"/>
              </a:rPr>
              <a:t>目的</a:t>
            </a:r>
            <a:r>
              <a:rPr kumimoji="1" lang="en-US" altLang="ja-JP" sz="900" dirty="0">
                <a:solidFill>
                  <a:schemeClr val="tx1"/>
                </a:solidFill>
                <a:latin typeface="+mj-ea"/>
                <a:ea typeface="+mj-ea"/>
              </a:rPr>
              <a:t>】</a:t>
            </a:r>
          </a:p>
          <a:p>
            <a:r>
              <a:rPr lang="ja-JP" altLang="en-US" sz="900" dirty="0">
                <a:solidFill>
                  <a:schemeClr val="tx1"/>
                </a:solidFill>
              </a:rPr>
              <a:t>・樹皮の生薬原料化と樹幹の薪、きのこ原木としての活用</a:t>
            </a:r>
            <a:endParaRPr lang="ja-JP" altLang="ja-JP" sz="900" dirty="0">
              <a:solidFill>
                <a:schemeClr val="tx1"/>
              </a:solidFill>
            </a:endParaRPr>
          </a:p>
          <a:p>
            <a:pPr marL="85725" indent="-85725"/>
            <a:endParaRPr lang="en-US" altLang="ja-JP" sz="900" dirty="0">
              <a:solidFill>
                <a:schemeClr val="tx1"/>
              </a:solidFill>
              <a:latin typeface="+mj-ea"/>
              <a:ea typeface="+mj-ea"/>
            </a:endParaRPr>
          </a:p>
          <a:p>
            <a:endParaRPr kumimoji="1" lang="ja-JP" altLang="en-US" sz="900" dirty="0">
              <a:solidFill>
                <a:schemeClr val="tx1"/>
              </a:solidFill>
              <a:latin typeface="+mj-ea"/>
              <a:ea typeface="+mj-ea"/>
            </a:endParaRPr>
          </a:p>
        </p:txBody>
      </p:sp>
      <p:sp>
        <p:nvSpPr>
          <p:cNvPr id="12" name="フローチャート: 処理 11">
            <a:extLst>
              <a:ext uri="{FF2B5EF4-FFF2-40B4-BE49-F238E27FC236}">
                <a16:creationId xmlns:a16="http://schemas.microsoft.com/office/drawing/2014/main" id="{7BDF0897-FB9A-D581-8559-5AE8D8AE273D}"/>
              </a:ext>
            </a:extLst>
          </p:cNvPr>
          <p:cNvSpPr/>
          <p:nvPr/>
        </p:nvSpPr>
        <p:spPr>
          <a:xfrm>
            <a:off x="134804" y="2650368"/>
            <a:ext cx="4339691" cy="3214789"/>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kumimoji="1" lang="ja-JP" altLang="en-US" sz="900" dirty="0">
                <a:solidFill>
                  <a:schemeClr val="tx1"/>
                </a:solidFill>
                <a:latin typeface="+mj-ea"/>
                <a:ea typeface="+mj-ea"/>
              </a:rPr>
              <a:t>①意欲のある生産者を主要な輸出先国へ派遣し、販売店等での消費者へのアンケート調査等を実施し、生産者自らが製品の評価を分析する。</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・他国産乾しいたけとの比較</a:t>
            </a:r>
            <a:endParaRPr lang="en-US" altLang="ja-JP" sz="900" dirty="0">
              <a:solidFill>
                <a:schemeClr val="tx1"/>
              </a:solidFill>
              <a:latin typeface="+mj-ea"/>
              <a:ea typeface="+mj-ea"/>
            </a:endParaRPr>
          </a:p>
          <a:p>
            <a:pPr marL="85725" indent="-85725"/>
            <a:r>
              <a:rPr kumimoji="1" lang="ja-JP" altLang="en-US" sz="900" dirty="0">
                <a:solidFill>
                  <a:schemeClr val="tx1"/>
                </a:solidFill>
                <a:latin typeface="+mj-ea"/>
                <a:ea typeface="+mj-ea"/>
              </a:rPr>
              <a:t>・品目ごとの評価の違い</a:t>
            </a:r>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・利用方法　　　　　　　　　　　　　　　　　　　　　　　　　　　　　等</a:t>
            </a:r>
            <a:endParaRPr kumimoji="1" lang="en-US" altLang="ja-JP" sz="900" dirty="0">
              <a:solidFill>
                <a:schemeClr val="tx1"/>
              </a:solidFill>
              <a:latin typeface="+mj-ea"/>
              <a:ea typeface="+mj-ea"/>
            </a:endParaRPr>
          </a:p>
          <a:p>
            <a:endParaRPr kumimoji="1"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②派遣された生産者が地域の生産者団体等で報告会を開催し、情報を共有する。</a:t>
            </a:r>
            <a:endParaRPr kumimoji="1" lang="ja-JP" altLang="en-US" sz="900" dirty="0">
              <a:solidFill>
                <a:schemeClr val="tx1"/>
              </a:solidFill>
              <a:latin typeface="+mj-ea"/>
              <a:ea typeface="+mj-ea"/>
            </a:endParaRPr>
          </a:p>
        </p:txBody>
      </p:sp>
      <p:grpSp>
        <p:nvGrpSpPr>
          <p:cNvPr id="26" name="グループ化 25">
            <a:extLst>
              <a:ext uri="{FF2B5EF4-FFF2-40B4-BE49-F238E27FC236}">
                <a16:creationId xmlns:a16="http://schemas.microsoft.com/office/drawing/2014/main" id="{B0807269-EDD2-DBD7-65CC-8DF997CE2148}"/>
              </a:ext>
            </a:extLst>
          </p:cNvPr>
          <p:cNvGrpSpPr/>
          <p:nvPr/>
        </p:nvGrpSpPr>
        <p:grpSpPr>
          <a:xfrm>
            <a:off x="204142" y="4380989"/>
            <a:ext cx="4169089" cy="1431198"/>
            <a:chOff x="204142" y="4122711"/>
            <a:chExt cx="4169089" cy="1689476"/>
          </a:xfrm>
        </p:grpSpPr>
        <p:sp>
          <p:nvSpPr>
            <p:cNvPr id="20" name="フローチャート: 処理 19">
              <a:extLst>
                <a:ext uri="{FF2B5EF4-FFF2-40B4-BE49-F238E27FC236}">
                  <a16:creationId xmlns:a16="http://schemas.microsoft.com/office/drawing/2014/main" id="{227CB8A4-E1D0-DD3C-5EEE-2FC38D97430A}"/>
                </a:ext>
              </a:extLst>
            </p:cNvPr>
            <p:cNvSpPr/>
            <p:nvPr/>
          </p:nvSpPr>
          <p:spPr>
            <a:xfrm>
              <a:off x="214319" y="4247166"/>
              <a:ext cx="4158912" cy="1565021"/>
            </a:xfrm>
            <a:prstGeom prst="flowChartProcess">
              <a:avLst/>
            </a:prstGeom>
            <a:noFill/>
            <a:ln w="15875">
              <a:solidFill>
                <a:schemeClr val="accent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AutoShape 10">
              <a:extLst>
                <a:ext uri="{FF2B5EF4-FFF2-40B4-BE49-F238E27FC236}">
                  <a16:creationId xmlns:a16="http://schemas.microsoft.com/office/drawing/2014/main" id="{CAF9D417-1EAC-6E60-5D0A-2DA08583DE5D}"/>
                </a:ext>
              </a:extLst>
            </p:cNvPr>
            <p:cNvSpPr>
              <a:spLocks noChangeArrowheads="1"/>
            </p:cNvSpPr>
            <p:nvPr/>
          </p:nvSpPr>
          <p:spPr bwMode="auto">
            <a:xfrm>
              <a:off x="204142" y="4122711"/>
              <a:ext cx="1082675" cy="218425"/>
            </a:xfrm>
            <a:prstGeom prst="roundRect">
              <a:avLst>
                <a:gd name="adj" fmla="val 19278"/>
              </a:avLst>
            </a:prstGeom>
            <a:solidFill>
              <a:srgbClr val="66FFFF"/>
            </a:solidFill>
            <a:ln w="12700" algn="ctr">
              <a:solidFill>
                <a:schemeClr val="accent1">
                  <a:lumMod val="75000"/>
                </a:schemeClr>
              </a:solidFill>
              <a:round/>
              <a:headEnd/>
              <a:tailEnd/>
            </a:ln>
          </p:spPr>
          <p:txBody>
            <a:bodyPr wrap="none" anchor="ctr"/>
            <a:lstStyle/>
            <a:p>
              <a:pPr algn="ctr" eaLnBrk="1" hangingPunct="1">
                <a:defRPr/>
              </a:pPr>
              <a:r>
                <a:rPr lang="ja-JP" altLang="en-US" sz="1200" b="0" dirty="0">
                  <a:solidFill>
                    <a:schemeClr val="tx1"/>
                  </a:solidFill>
                  <a:latin typeface="+mn-ea"/>
                  <a:ea typeface="+mn-ea"/>
                </a:rPr>
                <a:t>写真・図等</a:t>
              </a:r>
              <a:endParaRPr lang="en-US" altLang="ja-JP" sz="1200" b="0" dirty="0">
                <a:solidFill>
                  <a:schemeClr val="tx1"/>
                </a:solidFill>
                <a:latin typeface="+mn-ea"/>
                <a:ea typeface="+mn-ea"/>
              </a:endParaRPr>
            </a:p>
          </p:txBody>
        </p:sp>
      </p:grpSp>
      <p:sp>
        <p:nvSpPr>
          <p:cNvPr id="30" name="フローチャート: 処理 29">
            <a:extLst>
              <a:ext uri="{FF2B5EF4-FFF2-40B4-BE49-F238E27FC236}">
                <a16:creationId xmlns:a16="http://schemas.microsoft.com/office/drawing/2014/main" id="{E4E5E5F1-6FD3-F1E6-6D0A-CD301C286E82}"/>
              </a:ext>
            </a:extLst>
          </p:cNvPr>
          <p:cNvSpPr/>
          <p:nvPr/>
        </p:nvSpPr>
        <p:spPr>
          <a:xfrm>
            <a:off x="134803" y="6222688"/>
            <a:ext cx="8851061" cy="382351"/>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kumimoji="1" lang="ja-JP" altLang="en-US" sz="1050" dirty="0">
              <a:solidFill>
                <a:schemeClr val="tx1"/>
              </a:solidFill>
              <a:latin typeface="+mj-ea"/>
              <a:ea typeface="+mj-ea"/>
            </a:endParaRPr>
          </a:p>
        </p:txBody>
      </p:sp>
      <p:sp>
        <p:nvSpPr>
          <p:cNvPr id="7" name="フローチャート: 処理 6">
            <a:extLst>
              <a:ext uri="{FF2B5EF4-FFF2-40B4-BE49-F238E27FC236}">
                <a16:creationId xmlns:a16="http://schemas.microsoft.com/office/drawing/2014/main" id="{D8C53010-3EDD-4A34-A2DC-8B7D5E32EB5D}"/>
              </a:ext>
            </a:extLst>
          </p:cNvPr>
          <p:cNvSpPr/>
          <p:nvPr/>
        </p:nvSpPr>
        <p:spPr>
          <a:xfrm>
            <a:off x="4666198" y="733412"/>
            <a:ext cx="4339691" cy="710828"/>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・○○県乾しいたけ問屋組合（実施主体）</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・○○地方きのこ生産組合、○○町椎茸農業協同組合</a:t>
            </a:r>
            <a:endParaRPr kumimoji="1" lang="ja-JP" altLang="en-US" sz="900" dirty="0">
              <a:solidFill>
                <a:schemeClr val="tx1"/>
              </a:solidFill>
              <a:latin typeface="+mj-ea"/>
              <a:ea typeface="+mj-ea"/>
            </a:endParaRPr>
          </a:p>
        </p:txBody>
      </p:sp>
      <p:sp>
        <p:nvSpPr>
          <p:cNvPr id="9" name="フローチャート: 処理 8">
            <a:extLst>
              <a:ext uri="{FF2B5EF4-FFF2-40B4-BE49-F238E27FC236}">
                <a16:creationId xmlns:a16="http://schemas.microsoft.com/office/drawing/2014/main" id="{88090F61-2D6F-FCBE-2A31-3D7B1F0BBBF7}"/>
              </a:ext>
            </a:extLst>
          </p:cNvPr>
          <p:cNvSpPr/>
          <p:nvPr/>
        </p:nvSpPr>
        <p:spPr>
          <a:xfrm>
            <a:off x="4666198" y="1751658"/>
            <a:ext cx="4339691" cy="235127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endParaRPr kumimoji="1" lang="ja-JP" altLang="en-US" sz="900" dirty="0">
              <a:solidFill>
                <a:schemeClr val="tx1"/>
              </a:solidFill>
              <a:latin typeface="+mj-ea"/>
              <a:ea typeface="+mj-ea"/>
            </a:endParaRPr>
          </a:p>
        </p:txBody>
      </p:sp>
      <p:grpSp>
        <p:nvGrpSpPr>
          <p:cNvPr id="10" name="グループ化 9">
            <a:extLst>
              <a:ext uri="{FF2B5EF4-FFF2-40B4-BE49-F238E27FC236}">
                <a16:creationId xmlns:a16="http://schemas.microsoft.com/office/drawing/2014/main" id="{D03C9DAF-0A40-F3EB-5154-61146B67C814}"/>
              </a:ext>
            </a:extLst>
          </p:cNvPr>
          <p:cNvGrpSpPr/>
          <p:nvPr/>
        </p:nvGrpSpPr>
        <p:grpSpPr>
          <a:xfrm>
            <a:off x="4666197" y="4224253"/>
            <a:ext cx="4339691" cy="1647435"/>
            <a:chOff x="4666197" y="4224253"/>
            <a:chExt cx="4339691" cy="1647435"/>
          </a:xfrm>
        </p:grpSpPr>
        <p:sp>
          <p:nvSpPr>
            <p:cNvPr id="11" name="フローチャート: 処理 10">
              <a:extLst>
                <a:ext uri="{FF2B5EF4-FFF2-40B4-BE49-F238E27FC236}">
                  <a16:creationId xmlns:a16="http://schemas.microsoft.com/office/drawing/2014/main" id="{E1FE6B3B-1306-432A-3C00-B6EFFF50F27C}"/>
                </a:ext>
              </a:extLst>
            </p:cNvPr>
            <p:cNvSpPr/>
            <p:nvPr/>
          </p:nvSpPr>
          <p:spPr>
            <a:xfrm>
              <a:off x="4666197" y="4408685"/>
              <a:ext cx="4339691" cy="1463003"/>
            </a:xfrm>
            <a:prstGeom prst="flowChartProcess">
              <a:avLst/>
            </a:prstGeom>
            <a:noFill/>
            <a:ln>
              <a:solidFill>
                <a:schemeClr val="accent6"/>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85725" indent="-85725"/>
              <a:r>
                <a:rPr lang="ja-JP" altLang="en-US" sz="900" dirty="0">
                  <a:solidFill>
                    <a:schemeClr val="tx1"/>
                  </a:solidFill>
                  <a:latin typeface="+mj-ea"/>
                  <a:ea typeface="+mj-ea"/>
                </a:rPr>
                <a:t>・高圧洗浄機等のリース代　　　　　　　　　　　　　　　　　　　　　　　　　　　　</a:t>
              </a:r>
              <a:r>
                <a:rPr lang="en-US" altLang="ja-JP" sz="900" dirty="0">
                  <a:solidFill>
                    <a:schemeClr val="tx1"/>
                  </a:solidFill>
                  <a:latin typeface="+mj-ea"/>
                  <a:ea typeface="+mj-ea"/>
                </a:rPr>
                <a:t>180,000</a:t>
              </a:r>
              <a:r>
                <a:rPr lang="ja-JP" altLang="en-US" sz="900" dirty="0">
                  <a:solidFill>
                    <a:schemeClr val="tx1"/>
                  </a:solidFill>
                  <a:latin typeface="+mj-ea"/>
                  <a:ea typeface="+mj-ea"/>
                </a:rPr>
                <a:t>円　</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・需要調査等の賃金　　　　　　　　　　　　　　　　　　　　　　　　　　　　　　　　</a:t>
              </a:r>
              <a:r>
                <a:rPr lang="en-US" altLang="ja-JP" sz="900" dirty="0">
                  <a:solidFill>
                    <a:schemeClr val="tx1"/>
                  </a:solidFill>
                  <a:latin typeface="+mj-ea"/>
                  <a:ea typeface="+mj-ea"/>
                </a:rPr>
                <a:t>350,000</a:t>
              </a:r>
              <a:r>
                <a:rPr lang="ja-JP" altLang="en-US" sz="900" dirty="0">
                  <a:solidFill>
                    <a:schemeClr val="tx1"/>
                  </a:solidFill>
                  <a:latin typeface="+mj-ea"/>
                  <a:ea typeface="+mj-ea"/>
                </a:rPr>
                <a:t>円</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・原料となるくぬぎ材等の収集のための移動（旅費等）　　　　　　　　　　</a:t>
              </a:r>
              <a:r>
                <a:rPr lang="en-US" altLang="ja-JP" sz="900" dirty="0">
                  <a:solidFill>
                    <a:schemeClr val="tx1"/>
                  </a:solidFill>
                  <a:latin typeface="+mj-ea"/>
                  <a:ea typeface="+mj-ea"/>
                </a:rPr>
                <a:t>1.050,000</a:t>
              </a:r>
              <a:r>
                <a:rPr lang="ja-JP" altLang="en-US" sz="900" dirty="0">
                  <a:solidFill>
                    <a:schemeClr val="tx1"/>
                  </a:solidFill>
                  <a:latin typeface="+mj-ea"/>
                  <a:ea typeface="+mj-ea"/>
                </a:rPr>
                <a:t>円　　　　　　　　　　　　　　   　</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・問屋組合の現地交通費等                                                            </a:t>
              </a:r>
              <a:r>
                <a:rPr lang="en-US" altLang="ja-JP" sz="900" dirty="0">
                  <a:solidFill>
                    <a:schemeClr val="tx1"/>
                  </a:solidFill>
                  <a:latin typeface="+mj-ea"/>
                  <a:ea typeface="+mj-ea"/>
                </a:rPr>
                <a:t>350,000</a:t>
              </a:r>
              <a:r>
                <a:rPr lang="ja-JP" altLang="en-US" sz="900" dirty="0">
                  <a:solidFill>
                    <a:schemeClr val="tx1"/>
                  </a:solidFill>
                  <a:latin typeface="+mj-ea"/>
                  <a:ea typeface="+mj-ea"/>
                </a:rPr>
                <a:t>円</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・菌糸まん延状況比較のための検査依頼（委託費）　　　　　　　　　　　　　</a:t>
              </a:r>
              <a:r>
                <a:rPr lang="en-US" altLang="ja-JP" sz="900" dirty="0">
                  <a:solidFill>
                    <a:schemeClr val="tx1"/>
                  </a:solidFill>
                  <a:latin typeface="+mj-ea"/>
                  <a:ea typeface="+mj-ea"/>
                </a:rPr>
                <a:t>500,000</a:t>
              </a:r>
              <a:r>
                <a:rPr lang="ja-JP" altLang="en-US" sz="900" dirty="0">
                  <a:solidFill>
                    <a:schemeClr val="tx1"/>
                  </a:solidFill>
                  <a:latin typeface="+mj-ea"/>
                  <a:ea typeface="+mj-ea"/>
                </a:rPr>
                <a:t>円　　　　　 </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・報告会経費（資料印刷費等）                              　　　　　　　　　　　　 </a:t>
              </a:r>
              <a:r>
                <a:rPr lang="en-US" altLang="ja-JP" sz="900" dirty="0">
                  <a:solidFill>
                    <a:schemeClr val="tx1"/>
                  </a:solidFill>
                  <a:latin typeface="+mj-ea"/>
                  <a:ea typeface="+mj-ea"/>
                </a:rPr>
                <a:t>300,000</a:t>
              </a:r>
              <a:r>
                <a:rPr lang="ja-JP" altLang="en-US" sz="900" dirty="0">
                  <a:solidFill>
                    <a:schemeClr val="tx1"/>
                  </a:solidFill>
                  <a:latin typeface="+mj-ea"/>
                  <a:ea typeface="+mj-ea"/>
                </a:rPr>
                <a:t>円</a:t>
              </a:r>
              <a:endParaRPr lang="en-US" altLang="ja-JP" sz="900" dirty="0">
                <a:solidFill>
                  <a:schemeClr val="tx1"/>
                </a:solidFill>
                <a:latin typeface="+mj-ea"/>
                <a:ea typeface="+mj-ea"/>
              </a:endParaRPr>
            </a:p>
            <a:p>
              <a:pPr marL="85725" indent="-85725"/>
              <a:r>
                <a:rPr lang="ja-JP" altLang="en-US" sz="900" dirty="0">
                  <a:solidFill>
                    <a:schemeClr val="tx1"/>
                  </a:solidFill>
                  <a:latin typeface="+mj-ea"/>
                  <a:ea typeface="+mj-ea"/>
                </a:rPr>
                <a:t>　　　計　　　　　　　　　　　　　　　　　　　　　　　　　　　　　　　　　　　　　　　　</a:t>
              </a:r>
              <a:r>
                <a:rPr lang="en-US" altLang="ja-JP" sz="900" dirty="0">
                  <a:solidFill>
                    <a:schemeClr val="tx1"/>
                  </a:solidFill>
                  <a:latin typeface="+mj-ea"/>
                  <a:ea typeface="+mj-ea"/>
                </a:rPr>
                <a:t>2,730,000</a:t>
              </a:r>
              <a:r>
                <a:rPr lang="ja-JP" altLang="en-US" sz="900" dirty="0">
                  <a:solidFill>
                    <a:schemeClr val="tx1"/>
                  </a:solidFill>
                  <a:latin typeface="+mj-ea"/>
                  <a:ea typeface="+mj-ea"/>
                </a:rPr>
                <a:t>円  </a:t>
              </a:r>
              <a:endParaRPr kumimoji="1" lang="ja-JP" altLang="en-US" sz="900" dirty="0">
                <a:solidFill>
                  <a:schemeClr val="tx1"/>
                </a:solidFill>
                <a:latin typeface="+mj-ea"/>
                <a:ea typeface="+mj-ea"/>
              </a:endParaRPr>
            </a:p>
          </p:txBody>
        </p:sp>
        <p:sp>
          <p:nvSpPr>
            <p:cNvPr id="13" name="正方形/長方形 62">
              <a:extLst>
                <a:ext uri="{FF2B5EF4-FFF2-40B4-BE49-F238E27FC236}">
                  <a16:creationId xmlns:a16="http://schemas.microsoft.com/office/drawing/2014/main" id="{66BA9E00-C11A-766A-B492-0F05122C2D75}"/>
                </a:ext>
              </a:extLst>
            </p:cNvPr>
            <p:cNvSpPr>
              <a:spLocks noChangeArrowheads="1"/>
            </p:cNvSpPr>
            <p:nvPr/>
          </p:nvSpPr>
          <p:spPr bwMode="auto">
            <a:xfrm>
              <a:off x="4666197" y="4224253"/>
              <a:ext cx="3264821" cy="203945"/>
            </a:xfrm>
            <a:prstGeom prst="rect">
              <a:avLst/>
            </a:prstGeom>
            <a:solidFill>
              <a:schemeClr val="accent1">
                <a:lumMod val="75000"/>
              </a:schemeClr>
            </a:solidFill>
            <a:ln w="12700" algn="ctr">
              <a:solidFill>
                <a:srgbClr val="76B53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200" b="0" dirty="0">
                  <a:solidFill>
                    <a:schemeClr val="bg1"/>
                  </a:solidFill>
                  <a:latin typeface="HGP創英角ｺﾞｼｯｸUB" panose="020B0900000000000000" pitchFamily="50" charset="-128"/>
                  <a:ea typeface="HGP創英角ｺﾞｼｯｸUB" panose="020B0900000000000000" pitchFamily="50" charset="-128"/>
                </a:rPr>
                <a:t>主な経費</a:t>
              </a:r>
              <a:endParaRPr lang="en-US" altLang="ja-JP" sz="1200" b="0" dirty="0">
                <a:solidFill>
                  <a:schemeClr val="bg1"/>
                </a:solidFill>
                <a:latin typeface="HGP創英角ｺﾞｼｯｸUB" panose="020B0900000000000000" pitchFamily="50" charset="-128"/>
                <a:ea typeface="HGP創英角ｺﾞｼｯｸUB" panose="020B0900000000000000" pitchFamily="50" charset="-128"/>
              </a:endParaRPr>
            </a:p>
          </p:txBody>
        </p:sp>
      </p:grpSp>
      <p:pic>
        <p:nvPicPr>
          <p:cNvPr id="19" name="図 18">
            <a:extLst>
              <a:ext uri="{FF2B5EF4-FFF2-40B4-BE49-F238E27FC236}">
                <a16:creationId xmlns:a16="http://schemas.microsoft.com/office/drawing/2014/main" id="{5101D889-A54E-F57B-4D97-CC590780BDB2}"/>
              </a:ext>
            </a:extLst>
          </p:cNvPr>
          <p:cNvPicPr>
            <a:picLocks noChangeAspect="1"/>
          </p:cNvPicPr>
          <p:nvPr/>
        </p:nvPicPr>
        <p:blipFill>
          <a:blip r:embed="rId2"/>
          <a:stretch>
            <a:fillRect/>
          </a:stretch>
        </p:blipFill>
        <p:spPr>
          <a:xfrm>
            <a:off x="272209" y="4668791"/>
            <a:ext cx="1091279" cy="1133954"/>
          </a:xfrm>
          <a:prstGeom prst="rect">
            <a:avLst/>
          </a:prstGeom>
        </p:spPr>
      </p:pic>
      <p:pic>
        <p:nvPicPr>
          <p:cNvPr id="21" name="図 20">
            <a:extLst>
              <a:ext uri="{FF2B5EF4-FFF2-40B4-BE49-F238E27FC236}">
                <a16:creationId xmlns:a16="http://schemas.microsoft.com/office/drawing/2014/main" id="{39D3736D-354B-FBFC-99EA-F5463FA17C52}"/>
              </a:ext>
            </a:extLst>
          </p:cNvPr>
          <p:cNvPicPr>
            <a:picLocks noChangeAspect="1"/>
          </p:cNvPicPr>
          <p:nvPr/>
        </p:nvPicPr>
        <p:blipFill>
          <a:blip r:embed="rId3"/>
          <a:stretch>
            <a:fillRect/>
          </a:stretch>
        </p:blipFill>
        <p:spPr>
          <a:xfrm>
            <a:off x="1411424" y="4616421"/>
            <a:ext cx="1225402" cy="1286367"/>
          </a:xfrm>
          <a:prstGeom prst="rect">
            <a:avLst/>
          </a:prstGeom>
        </p:spPr>
      </p:pic>
      <p:pic>
        <p:nvPicPr>
          <p:cNvPr id="27" name="図 26" descr="カーテン, 家具, 屋内, バスケット が含まれている画像&#10;&#10;自動的に生成された説明">
            <a:extLst>
              <a:ext uri="{FF2B5EF4-FFF2-40B4-BE49-F238E27FC236}">
                <a16:creationId xmlns:a16="http://schemas.microsoft.com/office/drawing/2014/main" id="{8CCD81E0-E833-9928-6AEC-C08BB918CD4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36826" y="4726171"/>
            <a:ext cx="1694592" cy="981787"/>
          </a:xfrm>
          <a:prstGeom prst="rect">
            <a:avLst/>
          </a:prstGeom>
        </p:spPr>
      </p:pic>
      <p:sp>
        <p:nvSpPr>
          <p:cNvPr id="31" name="正方形/長方形 30">
            <a:extLst>
              <a:ext uri="{FF2B5EF4-FFF2-40B4-BE49-F238E27FC236}">
                <a16:creationId xmlns:a16="http://schemas.microsoft.com/office/drawing/2014/main" id="{8667F7EB-480F-6DDC-90DA-DBDA0CA84D9F}"/>
              </a:ext>
            </a:extLst>
          </p:cNvPr>
          <p:cNvSpPr/>
          <p:nvPr/>
        </p:nvSpPr>
        <p:spPr>
          <a:xfrm>
            <a:off x="4708747" y="1749173"/>
            <a:ext cx="4201015" cy="1892826"/>
          </a:xfrm>
          <a:prstGeom prst="rect">
            <a:avLst/>
          </a:prstGeom>
        </p:spPr>
        <p:txBody>
          <a:bodyPr wrap="square">
            <a:spAutoFit/>
          </a:bodyPr>
          <a:lstStyle/>
          <a:p>
            <a:r>
              <a:rPr lang="ja-JP" altLang="en-US" sz="900" dirty="0"/>
              <a:t>①クヌギの生薬（ボクソク）原料化</a:t>
            </a:r>
            <a:endParaRPr lang="en-US" altLang="ja-JP" sz="900" dirty="0"/>
          </a:p>
          <a:p>
            <a:pPr marL="92075"/>
            <a:r>
              <a:rPr lang="ja-JP" altLang="en-US" sz="900" dirty="0"/>
              <a:t>・打撃式及び圧迫式の皮剥機の開発、比較。</a:t>
            </a:r>
            <a:endParaRPr lang="en-US" altLang="ja-JP" sz="900" dirty="0"/>
          </a:p>
          <a:p>
            <a:pPr marL="182563" indent="-90488"/>
            <a:r>
              <a:rPr lang="ja-JP" altLang="en-US" sz="900" dirty="0"/>
              <a:t>・剥皮した樹皮のブラシ等による洗浄と高圧洗浄機を利用した洗浄の比較、高圧洗浄機の適正水圧の試験。</a:t>
            </a:r>
            <a:endParaRPr lang="en-US" altLang="ja-JP" sz="900" dirty="0"/>
          </a:p>
          <a:p>
            <a:endParaRPr lang="en-US" altLang="ja-JP" sz="900" dirty="0"/>
          </a:p>
          <a:p>
            <a:r>
              <a:rPr lang="ja-JP" altLang="en-US" sz="900" dirty="0"/>
              <a:t>②剥皮薪の需要調査、試用アンケート調査</a:t>
            </a:r>
            <a:endParaRPr lang="en-US" altLang="ja-JP" sz="900" dirty="0"/>
          </a:p>
          <a:p>
            <a:pPr marL="182563" indent="-90488"/>
            <a:r>
              <a:rPr lang="ja-JP" altLang="en-US" sz="900" dirty="0"/>
              <a:t>・剥皮したクヌギの薪の需要について燃料問屋等への聞き取り調査</a:t>
            </a:r>
            <a:endParaRPr lang="en-US" altLang="ja-JP" sz="900" dirty="0"/>
          </a:p>
          <a:p>
            <a:pPr marL="182563" indent="-90488"/>
            <a:r>
              <a:rPr lang="ja-JP" altLang="en-US" sz="900" dirty="0"/>
              <a:t>・薪ストーブ利用者、窯焼きピザ店等で剥皮薪の試用を依頼し、皮付き薪との比較</a:t>
            </a:r>
            <a:endParaRPr lang="en-US" altLang="ja-JP" sz="900" dirty="0"/>
          </a:p>
          <a:p>
            <a:endParaRPr lang="en-US" altLang="ja-JP" sz="900" dirty="0"/>
          </a:p>
          <a:p>
            <a:r>
              <a:rPr lang="ja-JP" altLang="en-US" sz="900" dirty="0"/>
              <a:t>③剥皮したクヌギを利用したマイタケ栽培</a:t>
            </a:r>
            <a:endParaRPr lang="en-US" altLang="ja-JP" sz="900" dirty="0"/>
          </a:p>
          <a:p>
            <a:pPr marL="182563" indent="-90488"/>
            <a:r>
              <a:rPr lang="ja-JP" altLang="en-US" sz="900" dirty="0"/>
              <a:t>・剥皮原木と全木原木の間のマイタケ菌糸まん延状況の比較試験</a:t>
            </a:r>
            <a:endParaRPr lang="en-US" altLang="ja-JP" sz="900" dirty="0"/>
          </a:p>
          <a:p>
            <a:pPr marL="182563" indent="-90488"/>
            <a:r>
              <a:rPr lang="ja-JP" altLang="en-US" sz="900" dirty="0"/>
              <a:t>・剥皮原木と全木原木から製造したおが粉の間のマイタケ菌糸まん延状況の比較試験</a:t>
            </a:r>
            <a:endParaRPr lang="en-US" altLang="ja-JP" sz="900" dirty="0"/>
          </a:p>
        </p:txBody>
      </p:sp>
      <p:sp>
        <p:nvSpPr>
          <p:cNvPr id="8" name="フローチャート: 代替処理 7">
            <a:extLst>
              <a:ext uri="{FF2B5EF4-FFF2-40B4-BE49-F238E27FC236}">
                <a16:creationId xmlns:a16="http://schemas.microsoft.com/office/drawing/2014/main" id="{CE702210-E2E9-0627-201B-7EF9C7F81E69}"/>
              </a:ext>
            </a:extLst>
          </p:cNvPr>
          <p:cNvSpPr/>
          <p:nvPr/>
        </p:nvSpPr>
        <p:spPr>
          <a:xfrm rot="20195886">
            <a:off x="2740821" y="3005286"/>
            <a:ext cx="4339691" cy="1325769"/>
          </a:xfrm>
          <a:prstGeom prst="flowChartAlternateProcess">
            <a:avLst/>
          </a:prstGeom>
          <a:solidFill>
            <a:schemeClr val="accent2">
              <a:lumMod val="20000"/>
              <a:lumOff val="80000"/>
              <a:alpha val="3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7200" dirty="0">
                <a:solidFill>
                  <a:schemeClr val="accent4"/>
                </a:solidFill>
              </a:rPr>
              <a:t>記載例</a:t>
            </a:r>
          </a:p>
        </p:txBody>
      </p:sp>
    </p:spTree>
    <p:extLst>
      <p:ext uri="{BB962C8B-B14F-4D97-AF65-F5344CB8AC3E}">
        <p14:creationId xmlns:p14="http://schemas.microsoft.com/office/powerpoint/2010/main" val="420554327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404</TotalTime>
  <Words>538</Words>
  <Application>Microsoft Office PowerPoint</Application>
  <PresentationFormat>画面に合わせる (4:3)</PresentationFormat>
  <Paragraphs>101</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HGP創英角ｺﾞｼｯｸUB</vt:lpstr>
      <vt:lpstr>HG創英角ｺﾞｼｯｸUB</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soumu26</dc:creator>
  <cp:lastModifiedBy>shibata</cp:lastModifiedBy>
  <cp:revision>45</cp:revision>
  <cp:lastPrinted>2025-02-20T06:00:29Z</cp:lastPrinted>
  <dcterms:created xsi:type="dcterms:W3CDTF">2018-05-07T04:52:20Z</dcterms:created>
  <dcterms:modified xsi:type="dcterms:W3CDTF">2025-04-03T07:11:35Z</dcterms:modified>
</cp:coreProperties>
</file>