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showGuides="1">
      <p:cViewPr varScale="1">
        <p:scale>
          <a:sx n="74" d="100"/>
          <a:sy n="74" d="100"/>
        </p:scale>
        <p:origin x="874" y="77"/>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E69049-C36A-040A-4F0E-81A95734FA4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D683CFE-E3AD-C22C-D331-A1B18A18C4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D9AB4B9-92A2-8420-4EB8-6CAF40830FC0}"/>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2DD43AB5-0A79-BD0A-F8BF-E86F004D10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4CD134-79A5-5102-9873-CC5CB079AEDE}"/>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151888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F5F879-7CAB-BBC4-7B70-9FD25C72E27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65FED9-42BA-2714-8944-9F6A9F6726D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73F493-1A36-02D1-D5DF-A6D1C831778B}"/>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1F42318F-63A7-399A-8550-C235852D8A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2B0A79-9428-EF19-C5C0-B02FDED6C14B}"/>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132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320C859-4B22-CE7E-CB85-FA4D77A6720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AB9959E-FB95-1A61-3A03-233B9AA9664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B2D34C-738C-3FD9-03B0-5D9C78763734}"/>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EF9D0BD6-44DB-D063-0EDD-414353DA84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0E30CC-1F99-16DD-382F-22C55E9374E3}"/>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258305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2A32F2-949E-304F-F397-2BC8A5DF7D4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0072742-63CB-DBD8-955D-B5D53F1E873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779D37-0EA0-AAD5-E0D4-C6F8F69F904D}"/>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5268625F-33D0-3EF1-C2AC-ED83A1E4E9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EF1010F-4124-A59F-5035-72A9862F733F}"/>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2489992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8533A8-E330-0616-936B-7CBDA103E8E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70AE002-D0B8-9D44-09C7-14D8FF31DF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F44EB4-DB48-7009-5237-6653B178B8EC}"/>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4FE123A5-623E-8527-2516-4354E0A1C1B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A85A42-C925-AD26-3C82-3330F6A1D778}"/>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235042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805760-BF99-18F9-696F-16CD90B8A5B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0634AE-CEE6-CCC9-7013-DB9ABECED60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3E67E60-BC74-1E5E-47A5-96819DD6FF2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540430B-EA82-F26D-0D7C-52DABBDE702E}"/>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BF6C4BD6-5381-7E4E-20C2-34CBD1F2D6A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DD5F85-C5A8-2316-F252-ACD5217861E2}"/>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78305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D1D21B-524F-E99F-604E-AEC3DA58B11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25E5177-254E-98CC-B432-87F4548BF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D5DCD28-5466-8E84-3E95-755EFEE21BE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48C53F3-5F0D-336C-8759-DAC2C46105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E52B5A9-2926-8158-FDB6-B8267BBF218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E534DBC-F0F2-C6CB-6BB9-45E58B2A26FE}"/>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8" name="フッター プレースホルダー 7">
            <a:extLst>
              <a:ext uri="{FF2B5EF4-FFF2-40B4-BE49-F238E27FC236}">
                <a16:creationId xmlns:a16="http://schemas.microsoft.com/office/drawing/2014/main" id="{8D0ABF3C-9390-5BEC-078E-E7E647E3B63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6E283FE-BC4D-D358-11F0-79D2202A361F}"/>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257573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56E247-6257-BB74-BA90-12FF8EB6FAB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F9D522A-976A-44A1-0AC0-A472F1620C2A}"/>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4" name="フッター プレースホルダー 3">
            <a:extLst>
              <a:ext uri="{FF2B5EF4-FFF2-40B4-BE49-F238E27FC236}">
                <a16:creationId xmlns:a16="http://schemas.microsoft.com/office/drawing/2014/main" id="{21FA5693-87FF-6628-9552-14341DA2D68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B86818D-934E-B952-41D0-05BEAFA0F4BC}"/>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1876829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255D94-B230-57D7-250A-A03D4078B4CE}"/>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3" name="フッター プレースホルダー 2">
            <a:extLst>
              <a:ext uri="{FF2B5EF4-FFF2-40B4-BE49-F238E27FC236}">
                <a16:creationId xmlns:a16="http://schemas.microsoft.com/office/drawing/2014/main" id="{7CEAEA26-9A0D-9F6D-CFBF-FB82F09E34B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9B77A7D-E31B-EE02-CAFD-743F81886E15}"/>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119095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97CEDA-B7DD-6E3A-5A7F-F85DB135BD8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7FC93A-510E-2E77-1AD3-42CAFB506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3D99F27-ACC8-4C2D-3F47-9EC3759ED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C094FED-D54E-3F73-CD0F-0D2C72090FEC}"/>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C8B92AC5-62BF-7D26-ACEC-B792D3B36A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ED707F-CB6A-A9E7-707F-93427D97A819}"/>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241971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46FE25-B96D-E804-F9F8-97B78A77315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F14304-1A3C-0269-C046-B55EFAC4FD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97FA6FF-C8F9-015D-8863-264902D0F8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FFB1D16-979A-3786-F453-A02BB4B34A7D}"/>
              </a:ext>
            </a:extLst>
          </p:cNvPr>
          <p:cNvSpPr>
            <a:spLocks noGrp="1"/>
          </p:cNvSpPr>
          <p:nvPr>
            <p:ph type="dt" sz="half" idx="10"/>
          </p:nvPr>
        </p:nvSpPr>
        <p:spPr/>
        <p:txBody>
          <a:bodyPr/>
          <a:lstStyle/>
          <a:p>
            <a:fld id="{76F9DFE4-045B-491C-B387-BA45EDCB5F01}" type="datetimeFigureOut">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B8CB5205-EC03-4B19-1428-C95B346EDC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B16794-4BD8-3EB2-6282-976DAB246166}"/>
              </a:ext>
            </a:extLst>
          </p:cNvPr>
          <p:cNvSpPr>
            <a:spLocks noGrp="1"/>
          </p:cNvSpPr>
          <p:nvPr>
            <p:ph type="sldNum" sz="quarter" idx="12"/>
          </p:nvPr>
        </p:nvSpPr>
        <p:spPr/>
        <p:txBody>
          <a:body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179551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F4CB59E-EEC9-F59D-313A-C4F893B9F1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523EF0-33BE-5383-5698-800153AA09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93C88E-70DB-301D-1778-5CAD13793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6F9DFE4-045B-491C-B387-BA45EDCB5F01}" type="datetimeFigureOut">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A15E4A12-CE6F-9291-6A2B-590452B40C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5F45CCD-5E1B-C31D-B0E3-A23E9EB744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2DB45A-0429-4C71-B123-E783305C419A}" type="slidenum">
              <a:rPr kumimoji="1" lang="ja-JP" altLang="en-US" smtClean="0"/>
              <a:t>‹#›</a:t>
            </a:fld>
            <a:endParaRPr kumimoji="1" lang="ja-JP" altLang="en-US"/>
          </a:p>
        </p:txBody>
      </p:sp>
    </p:spTree>
    <p:extLst>
      <p:ext uri="{BB962C8B-B14F-4D97-AF65-F5344CB8AC3E}">
        <p14:creationId xmlns:p14="http://schemas.microsoft.com/office/powerpoint/2010/main" val="3324700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3919B4-4BED-380B-36EC-12F5696800EF}"/>
            </a:ext>
          </a:extLst>
        </p:cNvPr>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3488C22-E58B-7AEC-B634-16EC5E4066FE}"/>
              </a:ext>
            </a:extLst>
          </p:cNvPr>
          <p:cNvSpPr txBox="1"/>
          <p:nvPr/>
        </p:nvSpPr>
        <p:spPr>
          <a:xfrm>
            <a:off x="10543154" y="153111"/>
            <a:ext cx="1319744" cy="369332"/>
          </a:xfrm>
          <a:prstGeom prst="rect">
            <a:avLst/>
          </a:prstGeom>
          <a:noFill/>
        </p:spPr>
        <p:txBody>
          <a:bodyPr wrap="square" rtlCol="0">
            <a:spAutoFit/>
          </a:bodyPr>
          <a:lstStyle/>
          <a:p>
            <a:r>
              <a:rPr lang="ja-JP" altLang="en-US" b="1" dirty="0">
                <a:solidFill>
                  <a:srgbClr val="FF0000"/>
                </a:solidFill>
                <a:latin typeface="ＭＳ Ｐゴシック" panose="020B0600070205080204" pitchFamily="50" charset="-128"/>
                <a:ea typeface="ＭＳ Ｐゴシック" panose="020B0600070205080204" pitchFamily="50" charset="-128"/>
              </a:rPr>
              <a:t>（未定稿）</a:t>
            </a:r>
            <a:endParaRPr lang="ja-JP" altLang="en-US" sz="1000" b="1" dirty="0">
              <a:solidFill>
                <a:srgbClr val="FF0000"/>
              </a:solidFill>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390669DE-9391-DBA8-649C-D7AEFA096A81}"/>
              </a:ext>
            </a:extLst>
          </p:cNvPr>
          <p:cNvSpPr txBox="1"/>
          <p:nvPr/>
        </p:nvSpPr>
        <p:spPr>
          <a:xfrm>
            <a:off x="401256" y="693529"/>
            <a:ext cx="11389487" cy="892552"/>
          </a:xfrm>
          <a:prstGeom prst="rect">
            <a:avLst/>
          </a:prstGeom>
          <a:solidFill>
            <a:schemeClr val="accent6">
              <a:lumMod val="20000"/>
              <a:lumOff val="80000"/>
            </a:schemeClr>
          </a:solidFill>
          <a:ln w="57150" cmpd="dbl">
            <a:solidFill>
              <a:schemeClr val="tx1"/>
            </a:solidFill>
            <a:prstDash val="dash"/>
          </a:ln>
        </p:spPr>
        <p:txBody>
          <a:bodyPr wrap="square" rtlCol="0">
            <a:spAutoFit/>
          </a:bodyPr>
          <a:lstStyle/>
          <a:p>
            <a:pPr>
              <a:lnSpc>
                <a:spcPts val="1200"/>
              </a:lnSpc>
            </a:pPr>
            <a:r>
              <a:rPr lang="ja-JP" altLang="en-US" sz="900" dirty="0">
                <a:latin typeface="ＭＳ Ｐ明朝" panose="02020600040205080304" pitchFamily="18" charset="-128"/>
                <a:ea typeface="ＭＳ Ｐ明朝" panose="02020600040205080304" pitchFamily="18" charset="-128"/>
              </a:rPr>
              <a:t>令和７年度実施事業</a:t>
            </a:r>
            <a:endParaRPr lang="en-US" altLang="ja-JP" sz="900" dirty="0">
              <a:latin typeface="ＭＳ Ｐ明朝" panose="02020600040205080304" pitchFamily="18" charset="-128"/>
              <a:ea typeface="ＭＳ Ｐ明朝" panose="02020600040205080304" pitchFamily="18" charset="-128"/>
            </a:endParaRPr>
          </a:p>
          <a:p>
            <a:pPr>
              <a:lnSpc>
                <a:spcPts val="1200"/>
              </a:lnSpc>
            </a:pPr>
            <a:r>
              <a:rPr lang="ja-JP" altLang="en-US" sz="900" dirty="0">
                <a:latin typeface="ＭＳ Ｐ明朝" panose="02020600040205080304" pitchFamily="18" charset="-128"/>
                <a:ea typeface="ＭＳ Ｐ明朝" panose="02020600040205080304" pitchFamily="18" charset="-128"/>
              </a:rPr>
              <a:t>　　令和</a:t>
            </a:r>
            <a:r>
              <a:rPr lang="en-US" altLang="ja-JP" sz="900" dirty="0">
                <a:latin typeface="ＭＳ Ｐ明朝" panose="02020600040205080304" pitchFamily="18" charset="-128"/>
                <a:ea typeface="ＭＳ Ｐ明朝" panose="02020600040205080304" pitchFamily="18" charset="-128"/>
              </a:rPr>
              <a:t>6</a:t>
            </a:r>
            <a:r>
              <a:rPr lang="ja-JP" altLang="en-US" sz="900" dirty="0">
                <a:latin typeface="ＭＳ Ｐ明朝" panose="02020600040205080304" pitchFamily="18" charset="-128"/>
                <a:ea typeface="ＭＳ Ｐ明朝" panose="02020600040205080304" pitchFamily="18" charset="-128"/>
              </a:rPr>
              <a:t>年度木材製品等の輸出支援対策のうち特用林産物の需要拡大支援事業</a:t>
            </a:r>
          </a:p>
          <a:p>
            <a:pPr>
              <a:lnSpc>
                <a:spcPts val="1200"/>
              </a:lnSpc>
            </a:pPr>
            <a:endParaRPr lang="en-US" altLang="ja-JP" sz="900" b="1" dirty="0">
              <a:latin typeface="ＭＳ Ｐ明朝" panose="02020600040205080304" pitchFamily="18" charset="-128"/>
              <a:ea typeface="ＭＳ Ｐ明朝" panose="02020600040205080304" pitchFamily="18" charset="-128"/>
            </a:endParaRPr>
          </a:p>
          <a:p>
            <a:pPr algn="ctr"/>
            <a:r>
              <a:rPr lang="ja-JP" altLang="en-US" sz="2200" b="1" dirty="0">
                <a:latin typeface="ＭＳ Ｐゴシック" panose="020B0600070205080204" pitchFamily="50" charset="-128"/>
                <a:ea typeface="ＭＳ Ｐゴシック" panose="020B0600070205080204" pitchFamily="50" charset="-128"/>
              </a:rPr>
              <a:t>「輸出の課題解決に向けた取組を行う生産者団体等への支援」</a:t>
            </a:r>
          </a:p>
        </p:txBody>
      </p:sp>
      <p:sp>
        <p:nvSpPr>
          <p:cNvPr id="7" name="テキスト ボックス 6">
            <a:extLst>
              <a:ext uri="{FF2B5EF4-FFF2-40B4-BE49-F238E27FC236}">
                <a16:creationId xmlns:a16="http://schemas.microsoft.com/office/drawing/2014/main" id="{95294735-B866-3E50-9057-8D30FF2023B3}"/>
              </a:ext>
            </a:extLst>
          </p:cNvPr>
          <p:cNvSpPr txBox="1"/>
          <p:nvPr/>
        </p:nvSpPr>
        <p:spPr>
          <a:xfrm>
            <a:off x="432000" y="1908000"/>
            <a:ext cx="11389487" cy="1215717"/>
          </a:xfrm>
          <a:prstGeom prst="rect">
            <a:avLst/>
          </a:prstGeom>
          <a:noFill/>
        </p:spPr>
        <p:txBody>
          <a:bodyPr wrap="square" rtlCol="0">
            <a:spAutoFit/>
          </a:bodyPr>
          <a:lstStyle/>
          <a:p>
            <a:pPr marL="890588" indent="-890588">
              <a:spcAft>
                <a:spcPts val="600"/>
              </a:spcAft>
            </a:pPr>
            <a:r>
              <a:rPr lang="ja-JP" altLang="en-US" sz="2000" b="1" dirty="0">
                <a:latin typeface="ＭＳ Ｐゴシック" panose="020B0600070205080204" pitchFamily="50" charset="-128"/>
                <a:ea typeface="ＭＳ Ｐゴシック" panose="020B0600070205080204" pitchFamily="50" charset="-128"/>
              </a:rPr>
              <a:t>１．目的：　</a:t>
            </a:r>
            <a:r>
              <a:rPr lang="ja-JP" altLang="en-US" sz="1600" b="1" dirty="0">
                <a:latin typeface="ＭＳ Ｐ明朝" panose="02020600040205080304" pitchFamily="18" charset="-128"/>
                <a:ea typeface="ＭＳ Ｐ明朝" panose="02020600040205080304" pitchFamily="18" charset="-128"/>
              </a:rPr>
              <a:t>特用林産物の輸出品目・輸出先国の拡大、高付加価値化を図るためには、新たな市場開発のための販売促進活動及び輸送中の取扱い等を含めた品質管理手法の開発等が必要。</a:t>
            </a:r>
            <a:endParaRPr lang="en-US" altLang="ja-JP" sz="1600" b="1" dirty="0">
              <a:latin typeface="ＭＳ Ｐ明朝" panose="02020600040205080304" pitchFamily="18" charset="-128"/>
              <a:ea typeface="ＭＳ Ｐ明朝" panose="02020600040205080304" pitchFamily="18" charset="-128"/>
            </a:endParaRPr>
          </a:p>
          <a:p>
            <a:pPr marL="890588">
              <a:spcAft>
                <a:spcPts val="600"/>
              </a:spcAft>
            </a:pPr>
            <a:r>
              <a:rPr lang="ja-JP" altLang="en-US" sz="1600" b="1" dirty="0">
                <a:latin typeface="ＭＳ Ｐ明朝" panose="02020600040205080304" pitchFamily="18" charset="-128"/>
                <a:ea typeface="ＭＳ Ｐ明朝" panose="02020600040205080304" pitchFamily="18" charset="-128"/>
              </a:rPr>
              <a:t>　そのためには新たな輸出先国等での市場・流通構造、通関規制・手続き等に関する調査、</a:t>
            </a:r>
            <a:r>
              <a:rPr lang="en-US" altLang="ja-JP" sz="1600" b="1" dirty="0">
                <a:latin typeface="ＭＳ Ｐ明朝" panose="02020600040205080304" pitchFamily="18" charset="-128"/>
                <a:ea typeface="ＭＳ Ｐ明朝" panose="02020600040205080304" pitchFamily="18" charset="-128"/>
              </a:rPr>
              <a:t>IoT</a:t>
            </a:r>
            <a:r>
              <a:rPr lang="ja-JP" altLang="en-US" sz="1600" b="1" dirty="0">
                <a:latin typeface="ＭＳ Ｐ明朝" panose="02020600040205080304" pitchFamily="18" charset="-128"/>
                <a:ea typeface="ＭＳ Ｐ明朝" panose="02020600040205080304" pitchFamily="18" charset="-128"/>
              </a:rPr>
              <a:t>技術等の特用林産物生産への導入など、目標を明確にした取組が重要であり、このような取組を行う生産者団体等に対して支援を行う。</a:t>
            </a:r>
          </a:p>
        </p:txBody>
      </p:sp>
      <p:grpSp>
        <p:nvGrpSpPr>
          <p:cNvPr id="38" name="グループ化 37">
            <a:extLst>
              <a:ext uri="{FF2B5EF4-FFF2-40B4-BE49-F238E27FC236}">
                <a16:creationId xmlns:a16="http://schemas.microsoft.com/office/drawing/2014/main" id="{6D077FDE-4F83-32A6-DFB7-702305C645AF}"/>
              </a:ext>
            </a:extLst>
          </p:cNvPr>
          <p:cNvGrpSpPr/>
          <p:nvPr/>
        </p:nvGrpSpPr>
        <p:grpSpPr>
          <a:xfrm>
            <a:off x="6237777" y="3348000"/>
            <a:ext cx="5583709" cy="2792926"/>
            <a:chOff x="3077902" y="2226005"/>
            <a:chExt cx="5335556" cy="2792926"/>
          </a:xfrm>
        </p:grpSpPr>
        <p:sp>
          <p:nvSpPr>
            <p:cNvPr id="35" name="テキスト ボックス 34">
              <a:extLst>
                <a:ext uri="{FF2B5EF4-FFF2-40B4-BE49-F238E27FC236}">
                  <a16:creationId xmlns:a16="http://schemas.microsoft.com/office/drawing/2014/main" id="{78258655-3B77-F7A9-119E-F0EBEE1C2215}"/>
                </a:ext>
              </a:extLst>
            </p:cNvPr>
            <p:cNvSpPr txBox="1"/>
            <p:nvPr/>
          </p:nvSpPr>
          <p:spPr>
            <a:xfrm>
              <a:off x="3077902" y="2226005"/>
              <a:ext cx="4031673" cy="400110"/>
            </a:xfrm>
            <a:prstGeom prst="rect">
              <a:avLst/>
            </a:prstGeom>
            <a:noFill/>
          </p:spPr>
          <p:txBody>
            <a:bodyPr wrap="square" rtlCol="0">
              <a:spAutoFit/>
            </a:bodyPr>
            <a:lstStyle/>
            <a:p>
              <a:r>
                <a:rPr lang="ja-JP" altLang="en-US" sz="2000" b="1" dirty="0">
                  <a:latin typeface="ＭＳ Ｐゴシック" panose="020B0600070205080204" pitchFamily="50" charset="-128"/>
                  <a:ea typeface="ＭＳ Ｐゴシック" panose="020B0600070205080204" pitchFamily="50" charset="-128"/>
                </a:rPr>
                <a:t>３．取組の要件</a:t>
              </a:r>
            </a:p>
          </p:txBody>
        </p:sp>
        <p:sp>
          <p:nvSpPr>
            <p:cNvPr id="36" name="テキスト ボックス 35">
              <a:extLst>
                <a:ext uri="{FF2B5EF4-FFF2-40B4-BE49-F238E27FC236}">
                  <a16:creationId xmlns:a16="http://schemas.microsoft.com/office/drawing/2014/main" id="{5E44F5E8-9D3C-EFD2-A7C5-DA0B6F2AF40F}"/>
                </a:ext>
              </a:extLst>
            </p:cNvPr>
            <p:cNvSpPr txBox="1"/>
            <p:nvPr/>
          </p:nvSpPr>
          <p:spPr>
            <a:xfrm>
              <a:off x="3077902" y="2710607"/>
              <a:ext cx="5335556" cy="2308324"/>
            </a:xfrm>
            <a:prstGeom prst="rect">
              <a:avLst/>
            </a:prstGeom>
            <a:noFill/>
          </p:spPr>
          <p:txBody>
            <a:bodyPr wrap="square" rtlCol="0">
              <a:spAutoFit/>
            </a:bodyPr>
            <a:lstStyle/>
            <a:p>
              <a:pPr marL="87313" indent="-87313"/>
              <a:r>
                <a:rPr lang="en-US" altLang="ja-JP" b="1" dirty="0">
                  <a:latin typeface="ＭＳ Ｐ明朝" panose="02020600040205080304" pitchFamily="18" charset="-128"/>
                  <a:ea typeface="ＭＳ Ｐ明朝" panose="02020600040205080304" pitchFamily="18" charset="-128"/>
                </a:rPr>
                <a:t>【</a:t>
              </a:r>
              <a:r>
                <a:rPr lang="ja-JP" altLang="en-US" b="1" dirty="0">
                  <a:latin typeface="ＭＳ Ｐ明朝" panose="02020600040205080304" pitchFamily="18" charset="-128"/>
                  <a:ea typeface="ＭＳ Ｐ明朝" panose="02020600040205080304" pitchFamily="18" charset="-128"/>
                </a:rPr>
                <a:t>想定される取組例</a:t>
              </a:r>
              <a:r>
                <a:rPr lang="en-US" altLang="ja-JP" b="1" dirty="0">
                  <a:latin typeface="ＭＳ Ｐ明朝" panose="02020600040205080304" pitchFamily="18" charset="-128"/>
                  <a:ea typeface="ＭＳ Ｐ明朝" panose="02020600040205080304" pitchFamily="18" charset="-128"/>
                </a:rPr>
                <a:t>】</a:t>
              </a:r>
            </a:p>
            <a:p>
              <a:pPr marL="87313" indent="-87313"/>
              <a:r>
                <a:rPr lang="ja-JP" altLang="en-US" b="1" dirty="0">
                  <a:latin typeface="ＭＳ Ｐ明朝" panose="02020600040205080304" pitchFamily="18" charset="-128"/>
                  <a:ea typeface="ＭＳ Ｐ明朝" panose="02020600040205080304" pitchFamily="18" charset="-128"/>
                </a:rPr>
                <a:t>・新たな輸出品目、輸出先国等、需要層、販売方法、輸送手段・方法、鮮度維持技術等の導入など</a:t>
              </a:r>
              <a:endParaRPr lang="en-US" altLang="ja-JP" b="1" dirty="0">
                <a:latin typeface="ＭＳ Ｐ明朝" panose="02020600040205080304" pitchFamily="18" charset="-128"/>
                <a:ea typeface="ＭＳ Ｐ明朝" panose="02020600040205080304" pitchFamily="18" charset="-128"/>
              </a:endParaRPr>
            </a:p>
            <a:p>
              <a:pPr marL="87313" indent="-87313"/>
              <a:r>
                <a:rPr lang="ja-JP" altLang="en-US" b="1" dirty="0">
                  <a:latin typeface="ＭＳ Ｐ明朝" panose="02020600040205080304" pitchFamily="18" charset="-128"/>
                  <a:ea typeface="ＭＳ Ｐ明朝" panose="02020600040205080304" pitchFamily="18" charset="-128"/>
                </a:rPr>
                <a:t>・新規参入、</a:t>
              </a:r>
              <a:r>
                <a:rPr lang="en-US" altLang="ja-JP" b="1" dirty="0">
                  <a:latin typeface="ＭＳ Ｐ明朝" panose="02020600040205080304" pitchFamily="18" charset="-128"/>
                  <a:ea typeface="ＭＳ Ｐ明朝" panose="02020600040205080304" pitchFamily="18" charset="-128"/>
                </a:rPr>
                <a:t>IoT</a:t>
              </a:r>
              <a:r>
                <a:rPr lang="ja-JP" altLang="en-US" b="1" dirty="0">
                  <a:latin typeface="ＭＳ Ｐ明朝" panose="02020600040205080304" pitchFamily="18" charset="-128"/>
                  <a:ea typeface="ＭＳ Ｐ明朝" panose="02020600040205080304" pitchFamily="18" charset="-128"/>
                </a:rPr>
                <a:t>技術の導入など輸出用品目の国内生産体制の強化</a:t>
              </a:r>
              <a:endParaRPr lang="en-US" altLang="ja-JP" b="1" dirty="0">
                <a:latin typeface="ＭＳ Ｐ明朝" panose="02020600040205080304" pitchFamily="18" charset="-128"/>
                <a:ea typeface="ＭＳ Ｐ明朝" panose="02020600040205080304" pitchFamily="18" charset="-128"/>
              </a:endParaRPr>
            </a:p>
            <a:p>
              <a:pPr marL="87313" indent="-87313"/>
              <a:r>
                <a:rPr lang="ja-JP" altLang="en-US" b="1" dirty="0">
                  <a:latin typeface="ＭＳ Ｐ明朝" panose="02020600040205080304" pitchFamily="18" charset="-128"/>
                  <a:ea typeface="ＭＳ Ｐ明朝" panose="02020600040205080304" pitchFamily="18" charset="-128"/>
                </a:rPr>
                <a:t>・各種取り組みにあたって、生産者と流通事業者が共同で実施　　　　　　</a:t>
              </a:r>
              <a:endParaRPr lang="en-US" altLang="ja-JP" b="1" dirty="0">
                <a:latin typeface="ＭＳ Ｐ明朝" panose="02020600040205080304" pitchFamily="18" charset="-128"/>
                <a:ea typeface="ＭＳ Ｐ明朝" panose="02020600040205080304" pitchFamily="18" charset="-128"/>
              </a:endParaRPr>
            </a:p>
            <a:p>
              <a:pPr marL="87313" indent="-87313"/>
              <a:r>
                <a:rPr lang="ja-JP" altLang="en-US" b="1" dirty="0">
                  <a:latin typeface="ＭＳ Ｐ明朝" panose="02020600040205080304" pitchFamily="18" charset="-128"/>
                  <a:ea typeface="ＭＳ Ｐ明朝" panose="02020600040205080304" pitchFamily="18" charset="-128"/>
                </a:rPr>
                <a:t>　　　　　　　　　　　　　　　　　　　　　　　　　　　　　　　　など</a:t>
              </a:r>
            </a:p>
          </p:txBody>
        </p:sp>
      </p:grpSp>
      <p:grpSp>
        <p:nvGrpSpPr>
          <p:cNvPr id="26" name="グループ化 25">
            <a:extLst>
              <a:ext uri="{FF2B5EF4-FFF2-40B4-BE49-F238E27FC236}">
                <a16:creationId xmlns:a16="http://schemas.microsoft.com/office/drawing/2014/main" id="{EB841A86-829D-9BD2-F59E-A2FBD8BA7FBA}"/>
              </a:ext>
            </a:extLst>
          </p:cNvPr>
          <p:cNvGrpSpPr/>
          <p:nvPr/>
        </p:nvGrpSpPr>
        <p:grpSpPr>
          <a:xfrm>
            <a:off x="432001" y="3348000"/>
            <a:ext cx="5344642" cy="2863768"/>
            <a:chOff x="432001" y="3826177"/>
            <a:chExt cx="5344642" cy="2863768"/>
          </a:xfrm>
        </p:grpSpPr>
        <p:cxnSp>
          <p:nvCxnSpPr>
            <p:cNvPr id="23" name="直線矢印コネクタ 22">
              <a:extLst>
                <a:ext uri="{FF2B5EF4-FFF2-40B4-BE49-F238E27FC236}">
                  <a16:creationId xmlns:a16="http://schemas.microsoft.com/office/drawing/2014/main" id="{82DC8ADD-3C59-E4E2-58A8-DB4E6BA53175}"/>
                </a:ext>
              </a:extLst>
            </p:cNvPr>
            <p:cNvCxnSpPr>
              <a:cxnSpLocks/>
              <a:stCxn id="11" idx="2"/>
              <a:endCxn id="24" idx="0"/>
            </p:cNvCxnSpPr>
            <p:nvPr/>
          </p:nvCxnSpPr>
          <p:spPr>
            <a:xfrm flipH="1">
              <a:off x="3962131" y="5192720"/>
              <a:ext cx="2358" cy="404447"/>
            </a:xfrm>
            <a:prstGeom prst="straightConnector1">
              <a:avLst/>
            </a:prstGeom>
            <a:ln>
              <a:solidFill>
                <a:schemeClr val="accent4"/>
              </a:solidFill>
              <a:tailEnd type="triangle"/>
            </a:ln>
          </p:spPr>
          <p:style>
            <a:lnRef idx="2">
              <a:schemeClr val="accent1"/>
            </a:lnRef>
            <a:fillRef idx="0">
              <a:schemeClr val="accent1"/>
            </a:fillRef>
            <a:effectRef idx="1">
              <a:schemeClr val="accent1"/>
            </a:effectRef>
            <a:fontRef idx="minor">
              <a:schemeClr val="tx1"/>
            </a:fontRef>
          </p:style>
        </p:cxnSp>
        <p:grpSp>
          <p:nvGrpSpPr>
            <p:cNvPr id="61" name="グループ化 60">
              <a:extLst>
                <a:ext uri="{FF2B5EF4-FFF2-40B4-BE49-F238E27FC236}">
                  <a16:creationId xmlns:a16="http://schemas.microsoft.com/office/drawing/2014/main" id="{3123B780-C7C1-C978-561C-2231BF99B7D9}"/>
                </a:ext>
              </a:extLst>
            </p:cNvPr>
            <p:cNvGrpSpPr/>
            <p:nvPr/>
          </p:nvGrpSpPr>
          <p:grpSpPr>
            <a:xfrm>
              <a:off x="432001" y="3826177"/>
              <a:ext cx="5035204" cy="2317379"/>
              <a:chOff x="449473" y="1938409"/>
              <a:chExt cx="3726377" cy="2317379"/>
            </a:xfrm>
          </p:grpSpPr>
          <p:sp>
            <p:nvSpPr>
              <p:cNvPr id="9" name="テキスト ボックス 8">
                <a:extLst>
                  <a:ext uri="{FF2B5EF4-FFF2-40B4-BE49-F238E27FC236}">
                    <a16:creationId xmlns:a16="http://schemas.microsoft.com/office/drawing/2014/main" id="{9AFD2BA5-ADF2-6BB5-1C5B-F0ED7DA7915A}"/>
                  </a:ext>
                </a:extLst>
              </p:cNvPr>
              <p:cNvSpPr txBox="1"/>
              <p:nvPr/>
            </p:nvSpPr>
            <p:spPr>
              <a:xfrm>
                <a:off x="449473" y="1938409"/>
                <a:ext cx="1732684" cy="400110"/>
              </a:xfrm>
              <a:prstGeom prst="rect">
                <a:avLst/>
              </a:prstGeom>
              <a:noFill/>
              <a:ln>
                <a:noFill/>
              </a:ln>
            </p:spPr>
            <p:txBody>
              <a:bodyPr wrap="square" rtlCol="0">
                <a:spAutoFit/>
              </a:bodyPr>
              <a:lstStyle/>
              <a:p>
                <a:pPr marL="269875" indent="-269875"/>
                <a:r>
                  <a:rPr lang="ja-JP" altLang="en-US" sz="2000" b="1" dirty="0">
                    <a:latin typeface="ＭＳ Ｐゴシック" panose="020B0600070205080204" pitchFamily="50" charset="-128"/>
                    <a:ea typeface="ＭＳ Ｐゴシック" panose="020B0600070205080204" pitchFamily="50" charset="-128"/>
                  </a:rPr>
                  <a:t>２．事業の仕組み：</a:t>
                </a:r>
              </a:p>
            </p:txBody>
          </p:sp>
          <p:grpSp>
            <p:nvGrpSpPr>
              <p:cNvPr id="60" name="グループ化 59">
                <a:extLst>
                  <a:ext uri="{FF2B5EF4-FFF2-40B4-BE49-F238E27FC236}">
                    <a16:creationId xmlns:a16="http://schemas.microsoft.com/office/drawing/2014/main" id="{E0936EDF-FE85-4359-4B36-510B41588CDC}"/>
                  </a:ext>
                </a:extLst>
              </p:cNvPr>
              <p:cNvGrpSpPr/>
              <p:nvPr/>
            </p:nvGrpSpPr>
            <p:grpSpPr>
              <a:xfrm>
                <a:off x="761313" y="2362155"/>
                <a:ext cx="3414537" cy="1893633"/>
                <a:chOff x="761313" y="2362155"/>
                <a:chExt cx="3414537" cy="1893633"/>
              </a:xfrm>
            </p:grpSpPr>
            <p:sp>
              <p:nvSpPr>
                <p:cNvPr id="8" name="フローチャート: 代替処理 7">
                  <a:extLst>
                    <a:ext uri="{FF2B5EF4-FFF2-40B4-BE49-F238E27FC236}">
                      <a16:creationId xmlns:a16="http://schemas.microsoft.com/office/drawing/2014/main" id="{73805783-B955-C4EF-00FF-A7096502E0A8}"/>
                    </a:ext>
                  </a:extLst>
                </p:cNvPr>
                <p:cNvSpPr/>
                <p:nvPr/>
              </p:nvSpPr>
              <p:spPr>
                <a:xfrm>
                  <a:off x="768371" y="2362155"/>
                  <a:ext cx="905692" cy="287383"/>
                </a:xfrm>
                <a:prstGeom prst="flowChartAlternateProcess">
                  <a:avLst/>
                </a:prstGeom>
                <a:no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ＭＳ Ｐゴシック" panose="020B0600070205080204" pitchFamily="50" charset="-128"/>
                      <a:ea typeface="ＭＳ Ｐゴシック" panose="020B0600070205080204" pitchFamily="50" charset="-128"/>
                    </a:rPr>
                    <a:t>林野庁</a:t>
                  </a:r>
                </a:p>
              </p:txBody>
            </p:sp>
            <p:sp>
              <p:nvSpPr>
                <p:cNvPr id="11" name="フローチャート: 代替処理 10">
                  <a:extLst>
                    <a:ext uri="{FF2B5EF4-FFF2-40B4-BE49-F238E27FC236}">
                      <a16:creationId xmlns:a16="http://schemas.microsoft.com/office/drawing/2014/main" id="{CAA2C504-F119-CBE6-5638-88BA828E300E}"/>
                    </a:ext>
                  </a:extLst>
                </p:cNvPr>
                <p:cNvSpPr/>
                <p:nvPr/>
              </p:nvSpPr>
              <p:spPr>
                <a:xfrm>
                  <a:off x="2433546" y="2908741"/>
                  <a:ext cx="1260393" cy="396211"/>
                </a:xfrm>
                <a:prstGeom prst="flowChartAlternateProcess">
                  <a:avLst/>
                </a:prstGeom>
                <a:no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gn="ctr"/>
                  <a:r>
                    <a:rPr lang="ja-JP" altLang="en-US" b="1" dirty="0">
                      <a:solidFill>
                        <a:schemeClr val="tx1"/>
                      </a:solidFill>
                      <a:latin typeface="ＭＳ Ｐゴシック" panose="020B0600070205080204" pitchFamily="50" charset="-128"/>
                      <a:ea typeface="ＭＳ Ｐゴシック" panose="020B0600070205080204" pitchFamily="50" charset="-128"/>
                    </a:rPr>
                    <a:t>選定委員会</a:t>
                  </a:r>
                  <a:endParaRPr lang="en-US" altLang="ja-JP" b="1"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テキスト ボックス 17">
                  <a:extLst>
                    <a:ext uri="{FF2B5EF4-FFF2-40B4-BE49-F238E27FC236}">
                      <a16:creationId xmlns:a16="http://schemas.microsoft.com/office/drawing/2014/main" id="{B6A82DE6-27EC-3759-5949-FBFBDCAC7F8B}"/>
                    </a:ext>
                  </a:extLst>
                </p:cNvPr>
                <p:cNvSpPr txBox="1"/>
                <p:nvPr/>
              </p:nvSpPr>
              <p:spPr>
                <a:xfrm>
                  <a:off x="849107" y="2681851"/>
                  <a:ext cx="452846" cy="276999"/>
                </a:xfrm>
                <a:prstGeom prst="rect">
                  <a:avLst/>
                </a:prstGeom>
                <a:noFill/>
                <a:ln>
                  <a:noFill/>
                </a:ln>
              </p:spPr>
              <p:txBody>
                <a:bodyPr wrap="square" rtlCol="0">
                  <a:spAutoFit/>
                </a:bodyPr>
                <a:lstStyle/>
                <a:p>
                  <a:r>
                    <a:rPr lang="ja-JP" altLang="en-US" sz="1200" dirty="0">
                      <a:latin typeface="ＭＳ Ｐ明朝" panose="02020600040205080304" pitchFamily="18" charset="-128"/>
                      <a:ea typeface="ＭＳ Ｐ明朝" panose="02020600040205080304" pitchFamily="18" charset="-128"/>
                    </a:rPr>
                    <a:t>指導</a:t>
                  </a:r>
                </a:p>
              </p:txBody>
            </p:sp>
            <p:cxnSp>
              <p:nvCxnSpPr>
                <p:cNvPr id="20" name="直線矢印コネクタ 19">
                  <a:extLst>
                    <a:ext uri="{FF2B5EF4-FFF2-40B4-BE49-F238E27FC236}">
                      <a16:creationId xmlns:a16="http://schemas.microsoft.com/office/drawing/2014/main" id="{639DB780-7253-3D8D-F4D0-731525C7ED64}"/>
                    </a:ext>
                  </a:extLst>
                </p:cNvPr>
                <p:cNvCxnSpPr>
                  <a:cxnSpLocks/>
                  <a:stCxn id="10" idx="3"/>
                  <a:endCxn id="11" idx="1"/>
                </p:cNvCxnSpPr>
                <p:nvPr/>
              </p:nvCxnSpPr>
              <p:spPr>
                <a:xfrm flipV="1">
                  <a:off x="1667005" y="3106847"/>
                  <a:ext cx="766541" cy="13530"/>
                </a:xfrm>
                <a:prstGeom prst="straightConnector1">
                  <a:avLst/>
                </a:prstGeom>
                <a:ln>
                  <a:solidFill>
                    <a:schemeClr val="accent4"/>
                  </a:solidFill>
                  <a:tailEnd type="triangle"/>
                </a:ln>
              </p:spPr>
              <p:style>
                <a:lnRef idx="2">
                  <a:schemeClr val="accent1"/>
                </a:lnRef>
                <a:fillRef idx="0">
                  <a:schemeClr val="accent1"/>
                </a:fillRef>
                <a:effectRef idx="1">
                  <a:schemeClr val="accent1"/>
                </a:effectRef>
                <a:fontRef idx="minor">
                  <a:schemeClr val="tx1"/>
                </a:fontRef>
              </p:style>
            </p:cxnSp>
            <p:sp>
              <p:nvSpPr>
                <p:cNvPr id="21" name="テキスト ボックス 20">
                  <a:extLst>
                    <a:ext uri="{FF2B5EF4-FFF2-40B4-BE49-F238E27FC236}">
                      <a16:creationId xmlns:a16="http://schemas.microsoft.com/office/drawing/2014/main" id="{77916B82-A402-7D9E-AADB-C9F60C702404}"/>
                    </a:ext>
                  </a:extLst>
                </p:cNvPr>
                <p:cNvSpPr txBox="1"/>
                <p:nvPr/>
              </p:nvSpPr>
              <p:spPr>
                <a:xfrm>
                  <a:off x="1882584" y="2820563"/>
                  <a:ext cx="609139" cy="276999"/>
                </a:xfrm>
                <a:prstGeom prst="rect">
                  <a:avLst/>
                </a:prstGeom>
                <a:noFill/>
                <a:ln>
                  <a:noFill/>
                </a:ln>
              </p:spPr>
              <p:txBody>
                <a:bodyPr wrap="square" rtlCol="0">
                  <a:spAutoFit/>
                </a:bodyPr>
                <a:lstStyle/>
                <a:p>
                  <a:r>
                    <a:rPr lang="ja-JP" altLang="en-US" sz="1200" dirty="0">
                      <a:latin typeface="ＭＳ Ｐ明朝" panose="02020600040205080304" pitchFamily="18" charset="-128"/>
                      <a:ea typeface="ＭＳ Ｐ明朝" panose="02020600040205080304" pitchFamily="18" charset="-128"/>
                    </a:rPr>
                    <a:t>開催</a:t>
                  </a:r>
                </a:p>
              </p:txBody>
            </p:sp>
            <p:sp>
              <p:nvSpPr>
                <p:cNvPr id="29" name="テキスト ボックス 28">
                  <a:extLst>
                    <a:ext uri="{FF2B5EF4-FFF2-40B4-BE49-F238E27FC236}">
                      <a16:creationId xmlns:a16="http://schemas.microsoft.com/office/drawing/2014/main" id="{9697ADEF-9CED-97F1-4F1B-C0A51EDEE25B}"/>
                    </a:ext>
                  </a:extLst>
                </p:cNvPr>
                <p:cNvSpPr txBox="1"/>
                <p:nvPr/>
              </p:nvSpPr>
              <p:spPr>
                <a:xfrm>
                  <a:off x="3061998" y="3349931"/>
                  <a:ext cx="1113852" cy="276999"/>
                </a:xfrm>
                <a:prstGeom prst="rect">
                  <a:avLst/>
                </a:prstGeom>
                <a:noFill/>
                <a:ln>
                  <a:noFill/>
                </a:ln>
              </p:spPr>
              <p:txBody>
                <a:bodyPr wrap="square" rtlCol="0">
                  <a:spAutoFit/>
                </a:bodyPr>
                <a:lstStyle/>
                <a:p>
                  <a:r>
                    <a:rPr lang="ja-JP" altLang="en-US" sz="1200" dirty="0">
                      <a:latin typeface="ＭＳ Ｐ明朝" panose="02020600040205080304" pitchFamily="18" charset="-128"/>
                      <a:ea typeface="ＭＳ Ｐ明朝" panose="02020600040205080304" pitchFamily="18" charset="-128"/>
                    </a:rPr>
                    <a:t>指導・助言</a:t>
                  </a:r>
                </a:p>
              </p:txBody>
            </p:sp>
            <p:cxnSp>
              <p:nvCxnSpPr>
                <p:cNvPr id="31" name="コネクタ: カギ線 30">
                  <a:extLst>
                    <a:ext uri="{FF2B5EF4-FFF2-40B4-BE49-F238E27FC236}">
                      <a16:creationId xmlns:a16="http://schemas.microsoft.com/office/drawing/2014/main" id="{08FE113F-F03A-A14E-8A96-63323AD603EC}"/>
                    </a:ext>
                  </a:extLst>
                </p:cNvPr>
                <p:cNvCxnSpPr>
                  <a:cxnSpLocks/>
                  <a:endCxn id="24" idx="1"/>
                </p:cNvCxnSpPr>
                <p:nvPr/>
              </p:nvCxnSpPr>
              <p:spPr>
                <a:xfrm rot="16200000" flipH="1">
                  <a:off x="669817" y="3206464"/>
                  <a:ext cx="1606250" cy="492398"/>
                </a:xfrm>
                <a:prstGeom prst="bentConnector2">
                  <a:avLst/>
                </a:prstGeom>
                <a:ln>
                  <a:solidFill>
                    <a:schemeClr val="accent4"/>
                  </a:solidFill>
                  <a:tailEnd type="triangle"/>
                </a:ln>
              </p:spPr>
              <p:style>
                <a:lnRef idx="2">
                  <a:schemeClr val="accent1"/>
                </a:lnRef>
                <a:fillRef idx="0">
                  <a:schemeClr val="accent1"/>
                </a:fillRef>
                <a:effectRef idx="1">
                  <a:schemeClr val="accent1"/>
                </a:effectRef>
                <a:fontRef idx="minor">
                  <a:schemeClr val="tx1"/>
                </a:fontRef>
              </p:style>
            </p:cxnSp>
            <p:sp>
              <p:nvSpPr>
                <p:cNvPr id="32" name="テキスト ボックス 31">
                  <a:extLst>
                    <a:ext uri="{FF2B5EF4-FFF2-40B4-BE49-F238E27FC236}">
                      <a16:creationId xmlns:a16="http://schemas.microsoft.com/office/drawing/2014/main" id="{AA5E3BC6-7BBB-09BB-3239-5454257EFD07}"/>
                    </a:ext>
                  </a:extLst>
                </p:cNvPr>
                <p:cNvSpPr txBox="1"/>
                <p:nvPr/>
              </p:nvSpPr>
              <p:spPr>
                <a:xfrm>
                  <a:off x="849107" y="3709399"/>
                  <a:ext cx="618044" cy="276999"/>
                </a:xfrm>
                <a:prstGeom prst="rect">
                  <a:avLst/>
                </a:prstGeom>
                <a:noFill/>
                <a:ln>
                  <a:noFill/>
                </a:ln>
              </p:spPr>
              <p:txBody>
                <a:bodyPr wrap="square" rtlCol="0">
                  <a:spAutoFit/>
                </a:bodyPr>
                <a:lstStyle/>
                <a:p>
                  <a:r>
                    <a:rPr lang="ja-JP" altLang="en-US" sz="1200" dirty="0">
                      <a:latin typeface="ＭＳ Ｐ明朝" panose="02020600040205080304" pitchFamily="18" charset="-128"/>
                      <a:ea typeface="ＭＳ Ｐ明朝" panose="02020600040205080304" pitchFamily="18" charset="-128"/>
                    </a:rPr>
                    <a:t>助成</a:t>
                  </a:r>
                </a:p>
              </p:txBody>
            </p:sp>
            <p:sp>
              <p:nvSpPr>
                <p:cNvPr id="10" name="フローチャート: 代替処理 9">
                  <a:extLst>
                    <a:ext uri="{FF2B5EF4-FFF2-40B4-BE49-F238E27FC236}">
                      <a16:creationId xmlns:a16="http://schemas.microsoft.com/office/drawing/2014/main" id="{65C58D9E-212D-EF08-1EF2-38AB67346B3A}"/>
                    </a:ext>
                  </a:extLst>
                </p:cNvPr>
                <p:cNvSpPr/>
                <p:nvPr/>
              </p:nvSpPr>
              <p:spPr>
                <a:xfrm>
                  <a:off x="761313" y="2976685"/>
                  <a:ext cx="905692" cy="287383"/>
                </a:xfrm>
                <a:prstGeom prst="flowChartAlternateProcess">
                  <a:avLst/>
                </a:prstGeom>
                <a:solidFill>
                  <a:schemeClr val="bg1"/>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ＭＳ Ｐゴシック" panose="020B0600070205080204" pitchFamily="50" charset="-128"/>
                      <a:ea typeface="ＭＳ Ｐゴシック" panose="020B0600070205080204" pitchFamily="50" charset="-128"/>
                    </a:rPr>
                    <a:t>日特振</a:t>
                  </a:r>
                </a:p>
              </p:txBody>
            </p:sp>
          </p:grpSp>
        </p:grpSp>
        <p:sp>
          <p:nvSpPr>
            <p:cNvPr id="24" name="フローチャート: 端子 23">
              <a:extLst>
                <a:ext uri="{FF2B5EF4-FFF2-40B4-BE49-F238E27FC236}">
                  <a16:creationId xmlns:a16="http://schemas.microsoft.com/office/drawing/2014/main" id="{EF45C835-CB0C-685F-6D63-003B3A41BA44}"/>
                </a:ext>
              </a:extLst>
            </p:cNvPr>
            <p:cNvSpPr/>
            <p:nvPr/>
          </p:nvSpPr>
          <p:spPr>
            <a:xfrm>
              <a:off x="2147619" y="5597167"/>
              <a:ext cx="3629024" cy="1092778"/>
            </a:xfrm>
            <a:prstGeom prst="flowChartTerminator">
              <a:avLst/>
            </a:prstGeom>
            <a:solidFill>
              <a:schemeClr val="accent5">
                <a:lumMod val="20000"/>
                <a:lumOff val="80000"/>
              </a:schemeClr>
            </a:solidFill>
            <a:ln w="41275" cmpd="dbl">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algn="ctr"/>
              <a:r>
                <a:rPr lang="ja-JP" altLang="en-US" sz="2000" b="1" dirty="0">
                  <a:solidFill>
                    <a:schemeClr val="tx1"/>
                  </a:solidFill>
                  <a:latin typeface="ＭＳ Ｐゴシック" panose="020B0600070205080204" pitchFamily="50" charset="-128"/>
                  <a:ea typeface="ＭＳ Ｐゴシック" panose="020B0600070205080204" pitchFamily="50" charset="-128"/>
                </a:rPr>
                <a:t>事業者等</a:t>
              </a:r>
              <a:endParaRPr lang="en-US" altLang="ja-JP" sz="2000" b="1" dirty="0">
                <a:solidFill>
                  <a:schemeClr val="tx1"/>
                </a:solidFill>
                <a:latin typeface="ＭＳ Ｐゴシック" panose="020B0600070205080204" pitchFamily="50" charset="-128"/>
                <a:ea typeface="ＭＳ Ｐゴシック" panose="020B0600070205080204" pitchFamily="50" charset="-128"/>
              </a:endParaRPr>
            </a:p>
            <a:p>
              <a:pPr marL="92075" indent="-92075"/>
              <a:r>
                <a:rPr lang="ja-JP" altLang="en-US" b="1" dirty="0">
                  <a:solidFill>
                    <a:schemeClr val="tx1"/>
                  </a:solidFill>
                  <a:latin typeface="ＭＳ Ｐ明朝" panose="02020600040205080304" pitchFamily="18" charset="-128"/>
                  <a:ea typeface="ＭＳ Ｐ明朝" panose="02020600040205080304" pitchFamily="18" charset="-128"/>
                </a:rPr>
                <a:t>・</a:t>
              </a:r>
              <a:r>
                <a:rPr lang="en-US" altLang="ja-JP" b="1" dirty="0">
                  <a:solidFill>
                    <a:schemeClr val="tx1"/>
                  </a:solidFill>
                  <a:latin typeface="ＭＳ Ｐ明朝" panose="02020600040205080304" pitchFamily="18" charset="-128"/>
                  <a:ea typeface="ＭＳ Ｐ明朝" panose="02020600040205080304" pitchFamily="18" charset="-128"/>
                </a:rPr>
                <a:t>9</a:t>
              </a:r>
              <a:r>
                <a:rPr lang="ja-JP" altLang="en-US" b="1" dirty="0">
                  <a:solidFill>
                    <a:schemeClr val="tx1"/>
                  </a:solidFill>
                  <a:latin typeface="ＭＳ Ｐ明朝" panose="02020600040205080304" pitchFamily="18" charset="-128"/>
                  <a:ea typeface="ＭＳ Ｐ明朝" panose="02020600040205080304" pitchFamily="18" charset="-128"/>
                </a:rPr>
                <a:t>件、</a:t>
              </a:r>
              <a:r>
                <a:rPr lang="en-US" altLang="ja-JP" b="1" dirty="0">
                  <a:solidFill>
                    <a:schemeClr val="tx1"/>
                  </a:solidFill>
                  <a:latin typeface="ＭＳ Ｐ明朝" panose="02020600040205080304" pitchFamily="18" charset="-128"/>
                  <a:ea typeface="ＭＳ Ｐ明朝" panose="02020600040205080304" pitchFamily="18" charset="-128"/>
                </a:rPr>
                <a:t>300</a:t>
              </a:r>
              <a:r>
                <a:rPr lang="ja-JP" altLang="en-US" b="1" dirty="0">
                  <a:solidFill>
                    <a:schemeClr val="tx1"/>
                  </a:solidFill>
                  <a:latin typeface="ＭＳ Ｐ明朝" panose="02020600040205080304" pitchFamily="18" charset="-128"/>
                  <a:ea typeface="ＭＳ Ｐ明朝" panose="02020600040205080304" pitchFamily="18" charset="-128"/>
                </a:rPr>
                <a:t>万円程度</a:t>
              </a:r>
              <a:r>
                <a:rPr lang="en-US" altLang="ja-JP" b="1" dirty="0">
                  <a:solidFill>
                    <a:schemeClr val="tx1"/>
                  </a:solidFill>
                  <a:latin typeface="ＭＳ Ｐ明朝" panose="02020600040205080304" pitchFamily="18" charset="-128"/>
                  <a:ea typeface="ＭＳ Ｐ明朝" panose="02020600040205080304" pitchFamily="18" charset="-128"/>
                </a:rPr>
                <a:t>/</a:t>
              </a:r>
              <a:r>
                <a:rPr lang="ja-JP" altLang="en-US" b="1" dirty="0">
                  <a:solidFill>
                    <a:schemeClr val="tx1"/>
                  </a:solidFill>
                  <a:latin typeface="ＭＳ Ｐ明朝" panose="02020600040205080304" pitchFamily="18" charset="-128"/>
                  <a:ea typeface="ＭＳ Ｐ明朝" panose="02020600040205080304" pitchFamily="18" charset="-128"/>
                </a:rPr>
                <a:t>件を想定</a:t>
              </a:r>
              <a:endParaRPr lang="en-US" altLang="ja-JP" b="1" dirty="0">
                <a:solidFill>
                  <a:schemeClr val="tx1"/>
                </a:solidFill>
                <a:latin typeface="ＭＳ Ｐ明朝" panose="02020600040205080304" pitchFamily="18" charset="-128"/>
                <a:ea typeface="ＭＳ Ｐ明朝" panose="02020600040205080304" pitchFamily="18" charset="-128"/>
              </a:endParaRPr>
            </a:p>
            <a:p>
              <a:pPr marL="92075" indent="-92075"/>
              <a:r>
                <a:rPr lang="ja-JP" altLang="en-US" b="1" dirty="0">
                  <a:solidFill>
                    <a:schemeClr val="tx1"/>
                  </a:solidFill>
                  <a:latin typeface="ＭＳ Ｐ明朝" panose="02020600040205080304" pitchFamily="18" charset="-128"/>
                  <a:ea typeface="ＭＳ Ｐ明朝" panose="02020600040205080304" pitchFamily="18" charset="-128"/>
                </a:rPr>
                <a:t>・期間；採択～令和</a:t>
              </a:r>
              <a:r>
                <a:rPr lang="en-US" altLang="ja-JP" b="1" dirty="0">
                  <a:solidFill>
                    <a:schemeClr val="tx1"/>
                  </a:solidFill>
                  <a:latin typeface="ＭＳ Ｐ明朝" panose="02020600040205080304" pitchFamily="18" charset="-128"/>
                  <a:ea typeface="ＭＳ Ｐ明朝" panose="02020600040205080304" pitchFamily="18" charset="-128"/>
                </a:rPr>
                <a:t>8</a:t>
              </a:r>
              <a:r>
                <a:rPr lang="ja-JP" altLang="en-US" b="1" dirty="0">
                  <a:solidFill>
                    <a:schemeClr val="tx1"/>
                  </a:solidFill>
                  <a:latin typeface="ＭＳ Ｐ明朝" panose="02020600040205080304" pitchFamily="18" charset="-128"/>
                  <a:ea typeface="ＭＳ Ｐ明朝" panose="02020600040205080304" pitchFamily="18" charset="-128"/>
                </a:rPr>
                <a:t>年</a:t>
              </a:r>
              <a:r>
                <a:rPr lang="en-US" altLang="ja-JP" b="1" dirty="0">
                  <a:solidFill>
                    <a:schemeClr val="tx1"/>
                  </a:solidFill>
                  <a:latin typeface="ＭＳ Ｐ明朝" panose="02020600040205080304" pitchFamily="18" charset="-128"/>
                  <a:ea typeface="ＭＳ Ｐ明朝" panose="02020600040205080304" pitchFamily="18" charset="-128"/>
                </a:rPr>
                <a:t>1</a:t>
              </a:r>
              <a:r>
                <a:rPr lang="ja-JP" altLang="en-US" b="1" dirty="0">
                  <a:solidFill>
                    <a:schemeClr val="tx1"/>
                  </a:solidFill>
                  <a:latin typeface="ＭＳ Ｐ明朝" panose="02020600040205080304" pitchFamily="18" charset="-128"/>
                  <a:ea typeface="ＭＳ Ｐ明朝" panose="02020600040205080304" pitchFamily="18" charset="-128"/>
                </a:rPr>
                <a:t>月下旬</a:t>
              </a:r>
              <a:endParaRPr lang="en-US" altLang="ja-JP" b="1" dirty="0">
                <a:solidFill>
                  <a:schemeClr val="tx1"/>
                </a:solidFill>
                <a:latin typeface="ＭＳ Ｐ明朝" panose="02020600040205080304" pitchFamily="18" charset="-128"/>
                <a:ea typeface="ＭＳ Ｐ明朝" panose="02020600040205080304" pitchFamily="18" charset="-128"/>
              </a:endParaRPr>
            </a:p>
          </p:txBody>
        </p:sp>
      </p:grpSp>
    </p:spTree>
    <p:extLst>
      <p:ext uri="{BB962C8B-B14F-4D97-AF65-F5344CB8AC3E}">
        <p14:creationId xmlns:p14="http://schemas.microsoft.com/office/powerpoint/2010/main" val="3377564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94C0CC8-316A-5EE3-504E-BD139627D186}"/>
              </a:ext>
            </a:extLst>
          </p:cNvPr>
          <p:cNvSpPr txBox="1"/>
          <p:nvPr/>
        </p:nvSpPr>
        <p:spPr>
          <a:xfrm>
            <a:off x="313223" y="100229"/>
            <a:ext cx="4150449" cy="369332"/>
          </a:xfrm>
          <a:prstGeom prst="rect">
            <a:avLst/>
          </a:prstGeom>
          <a:noFill/>
        </p:spPr>
        <p:txBody>
          <a:bodyPr wrap="square" rtlCol="0">
            <a:spAutoFit/>
          </a:bodyPr>
          <a:lstStyle/>
          <a:p>
            <a:r>
              <a:rPr lang="ja-JP" altLang="en-US" sz="900" dirty="0">
                <a:latin typeface="ＭＳ Ｐ明朝" panose="02020600040205080304" pitchFamily="18" charset="-128"/>
                <a:ea typeface="ＭＳ Ｐ明朝" panose="02020600040205080304" pitchFamily="18" charset="-128"/>
              </a:rPr>
              <a:t>令和</a:t>
            </a:r>
            <a:r>
              <a:rPr lang="en-US" altLang="ja-JP" sz="900" dirty="0">
                <a:latin typeface="ＭＳ Ｐ明朝" panose="02020600040205080304" pitchFamily="18" charset="-128"/>
                <a:ea typeface="ＭＳ Ｐ明朝" panose="02020600040205080304" pitchFamily="18" charset="-128"/>
              </a:rPr>
              <a:t>7</a:t>
            </a:r>
            <a:r>
              <a:rPr lang="ja-JP" altLang="en-US" sz="900" dirty="0">
                <a:latin typeface="ＭＳ Ｐ明朝" panose="02020600040205080304" pitchFamily="18" charset="-128"/>
                <a:ea typeface="ＭＳ Ｐ明朝" panose="02020600040205080304" pitchFamily="18" charset="-128"/>
              </a:rPr>
              <a:t>年度実施事業</a:t>
            </a:r>
            <a:endParaRPr lang="en-US" altLang="ja-JP" sz="900" dirty="0">
              <a:latin typeface="ＭＳ Ｐ明朝" panose="02020600040205080304" pitchFamily="18" charset="-128"/>
              <a:ea typeface="ＭＳ Ｐ明朝" panose="02020600040205080304" pitchFamily="18" charset="-128"/>
            </a:endParaRPr>
          </a:p>
          <a:p>
            <a:r>
              <a:rPr lang="ja-JP" altLang="en-US" sz="900">
                <a:latin typeface="ＭＳ Ｐ明朝" panose="02020600040205080304" pitchFamily="18" charset="-128"/>
                <a:ea typeface="ＭＳ Ｐ明朝" panose="02020600040205080304" pitchFamily="18" charset="-128"/>
              </a:rPr>
              <a:t>　令和</a:t>
            </a:r>
            <a:r>
              <a:rPr lang="en-US" altLang="ja-JP" sz="900" dirty="0">
                <a:latin typeface="ＭＳ Ｐ明朝" panose="02020600040205080304" pitchFamily="18" charset="-128"/>
                <a:ea typeface="ＭＳ Ｐ明朝" panose="02020600040205080304" pitchFamily="18" charset="-128"/>
              </a:rPr>
              <a:t>6</a:t>
            </a:r>
            <a:r>
              <a:rPr lang="ja-JP" altLang="en-US" sz="900" dirty="0">
                <a:latin typeface="ＭＳ Ｐ明朝" panose="02020600040205080304" pitchFamily="18" charset="-128"/>
                <a:ea typeface="ＭＳ Ｐ明朝" panose="02020600040205080304" pitchFamily="18" charset="-128"/>
              </a:rPr>
              <a:t>年度木材製品等の輸出支援対策のうち特用林産物の需要拡大支援事業</a:t>
            </a:r>
          </a:p>
        </p:txBody>
      </p:sp>
      <p:sp>
        <p:nvSpPr>
          <p:cNvPr id="37" name="テキスト ボックス 36">
            <a:extLst>
              <a:ext uri="{FF2B5EF4-FFF2-40B4-BE49-F238E27FC236}">
                <a16:creationId xmlns:a16="http://schemas.microsoft.com/office/drawing/2014/main" id="{00248899-0ABD-0F02-2B0B-AFC36B35B679}"/>
              </a:ext>
            </a:extLst>
          </p:cNvPr>
          <p:cNvSpPr txBox="1"/>
          <p:nvPr/>
        </p:nvSpPr>
        <p:spPr>
          <a:xfrm>
            <a:off x="432000" y="636531"/>
            <a:ext cx="5439051" cy="400110"/>
          </a:xfrm>
          <a:prstGeom prst="rect">
            <a:avLst/>
          </a:prstGeom>
          <a:noFill/>
        </p:spPr>
        <p:txBody>
          <a:bodyPr wrap="square" rtlCol="0">
            <a:spAutoFit/>
          </a:bodyPr>
          <a:lstStyle/>
          <a:p>
            <a:r>
              <a:rPr lang="ja-JP" altLang="en-US" sz="2000" b="1" dirty="0">
                <a:latin typeface="ＭＳ Ｐゴシック" panose="020B0600070205080204" pitchFamily="50" charset="-128"/>
                <a:ea typeface="ＭＳ Ｐゴシック" panose="020B0600070205080204" pitchFamily="50" charset="-128"/>
              </a:rPr>
              <a:t>４．スケジュール　</a:t>
            </a:r>
            <a:r>
              <a:rPr lang="ja-JP" altLang="en-US" sz="2000" b="1" dirty="0">
                <a:solidFill>
                  <a:srgbClr val="FF0000"/>
                </a:solidFill>
                <a:latin typeface="ＭＳ Ｐゴシック" panose="020B0600070205080204" pitchFamily="50" charset="-128"/>
                <a:ea typeface="ＭＳ Ｐゴシック" panose="020B0600070205080204" pitchFamily="50" charset="-128"/>
              </a:rPr>
              <a:t>（予定</a:t>
            </a:r>
            <a:r>
              <a:rPr lang="ja-JP" altLang="en-US" sz="1200" b="1" dirty="0">
                <a:solidFill>
                  <a:srgbClr val="FF0000"/>
                </a:solidFill>
                <a:latin typeface="ＭＳ Ｐゴシック" panose="020B0600070205080204" pitchFamily="50" charset="-128"/>
                <a:ea typeface="ＭＳ Ｐゴシック" panose="020B0600070205080204" pitchFamily="50" charset="-128"/>
              </a:rPr>
              <a:t>　変更があり得ます。</a:t>
            </a:r>
            <a:r>
              <a:rPr lang="ja-JP" altLang="en-US" sz="2000" b="1" dirty="0">
                <a:solidFill>
                  <a:srgbClr val="FF0000"/>
                </a:solidFill>
                <a:latin typeface="ＭＳ Ｐゴシック" panose="020B0600070205080204" pitchFamily="50" charset="-128"/>
                <a:ea typeface="ＭＳ Ｐゴシック" panose="020B0600070205080204" pitchFamily="50" charset="-128"/>
              </a:rPr>
              <a:t>）</a:t>
            </a:r>
            <a:r>
              <a:rPr lang="ja-JP" altLang="en-US" sz="2000" b="1" dirty="0">
                <a:latin typeface="ＭＳ Ｐゴシック" panose="020B0600070205080204" pitchFamily="50" charset="-128"/>
                <a:ea typeface="ＭＳ Ｐゴシック" panose="020B0600070205080204" pitchFamily="50" charset="-128"/>
              </a:rPr>
              <a:t>：</a:t>
            </a:r>
          </a:p>
        </p:txBody>
      </p:sp>
      <p:graphicFrame>
        <p:nvGraphicFramePr>
          <p:cNvPr id="40" name="表 39">
            <a:extLst>
              <a:ext uri="{FF2B5EF4-FFF2-40B4-BE49-F238E27FC236}">
                <a16:creationId xmlns:a16="http://schemas.microsoft.com/office/drawing/2014/main" id="{EA215ECC-E455-C55C-3FF7-ADD2904D0F5D}"/>
              </a:ext>
            </a:extLst>
          </p:cNvPr>
          <p:cNvGraphicFramePr>
            <a:graphicFrameLocks noGrp="1"/>
          </p:cNvGraphicFramePr>
          <p:nvPr>
            <p:extLst>
              <p:ext uri="{D42A27DB-BD31-4B8C-83A1-F6EECF244321}">
                <p14:modId xmlns:p14="http://schemas.microsoft.com/office/powerpoint/2010/main" val="961587824"/>
              </p:ext>
            </p:extLst>
          </p:nvPr>
        </p:nvGraphicFramePr>
        <p:xfrm>
          <a:off x="313225" y="1216484"/>
          <a:ext cx="5557826" cy="4476750"/>
        </p:xfrm>
        <a:graphic>
          <a:graphicData uri="http://schemas.openxmlformats.org/drawingml/2006/table">
            <a:tbl>
              <a:tblPr firstRow="1" bandRow="1">
                <a:tableStyleId>{5940675A-B579-460E-94D1-54222C63F5DA}</a:tableStyleId>
              </a:tblPr>
              <a:tblGrid>
                <a:gridCol w="1457386">
                  <a:extLst>
                    <a:ext uri="{9D8B030D-6E8A-4147-A177-3AD203B41FA5}">
                      <a16:colId xmlns:a16="http://schemas.microsoft.com/office/drawing/2014/main" val="499263216"/>
                    </a:ext>
                  </a:extLst>
                </a:gridCol>
                <a:gridCol w="4100440">
                  <a:extLst>
                    <a:ext uri="{9D8B030D-6E8A-4147-A177-3AD203B41FA5}">
                      <a16:colId xmlns:a16="http://schemas.microsoft.com/office/drawing/2014/main" val="3431469004"/>
                    </a:ext>
                  </a:extLst>
                </a:gridCol>
              </a:tblGrid>
              <a:tr h="225952">
                <a:tc>
                  <a:txBody>
                    <a:bodyPr/>
                    <a:lstStyle/>
                    <a:p>
                      <a:pPr>
                        <a:lnSpc>
                          <a:spcPct val="200000"/>
                        </a:lnSpc>
                      </a:pPr>
                      <a:r>
                        <a:rPr kumimoji="1" lang="en-US" altLang="ja-JP" sz="1600" b="1" dirty="0">
                          <a:latin typeface="ＭＳ Ｐ明朝" panose="02020600040205080304" pitchFamily="18" charset="-128"/>
                          <a:ea typeface="ＭＳ Ｐ明朝" panose="02020600040205080304" pitchFamily="18" charset="-128"/>
                        </a:rPr>
                        <a:t>25</a:t>
                      </a:r>
                      <a:r>
                        <a:rPr kumimoji="1" lang="ja-JP" altLang="en-US" sz="1600" b="1" dirty="0">
                          <a:latin typeface="ＭＳ Ｐ明朝" panose="02020600040205080304" pitchFamily="18" charset="-128"/>
                          <a:ea typeface="ＭＳ Ｐ明朝" panose="02020600040205080304" pitchFamily="18" charset="-128"/>
                        </a:rPr>
                        <a:t>年</a:t>
                      </a:r>
                      <a:r>
                        <a:rPr kumimoji="1" lang="en-US" altLang="ja-JP" sz="1600" b="1" dirty="0">
                          <a:latin typeface="ＭＳ Ｐ明朝" panose="02020600040205080304" pitchFamily="18" charset="-128"/>
                          <a:ea typeface="ＭＳ Ｐ明朝" panose="02020600040205080304" pitchFamily="18" charset="-128"/>
                        </a:rPr>
                        <a:t>4</a:t>
                      </a:r>
                      <a:r>
                        <a:rPr kumimoji="1" lang="ja-JP" altLang="en-US" sz="1600" b="1" dirty="0">
                          <a:latin typeface="ＭＳ Ｐ明朝" panose="02020600040205080304" pitchFamily="18" charset="-128"/>
                          <a:ea typeface="ＭＳ Ｐ明朝" panose="02020600040205080304" pitchFamily="18" charset="-128"/>
                        </a:rPr>
                        <a:t>月</a:t>
                      </a:r>
                      <a:r>
                        <a:rPr kumimoji="1" lang="en-US" altLang="ja-JP" sz="1600" b="1" dirty="0">
                          <a:latin typeface="ＭＳ Ｐ明朝" panose="02020600040205080304" pitchFamily="18" charset="-128"/>
                          <a:ea typeface="ＭＳ Ｐ明朝" panose="02020600040205080304" pitchFamily="18" charset="-128"/>
                        </a:rPr>
                        <a:t>16</a:t>
                      </a:r>
                      <a:r>
                        <a:rPr kumimoji="1" lang="ja-JP" altLang="en-US" sz="1600" b="1" dirty="0">
                          <a:latin typeface="ＭＳ Ｐ明朝" panose="02020600040205080304" pitchFamily="18" charset="-128"/>
                          <a:ea typeface="ＭＳ Ｐ明朝" panose="02020600040205080304"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公募開始（日特振</a:t>
                      </a:r>
                      <a:r>
                        <a:rPr kumimoji="1" lang="en-US" altLang="ja-JP" sz="1600" b="1" dirty="0">
                          <a:latin typeface="ＭＳ Ｐ明朝" panose="02020600040205080304" pitchFamily="18" charset="-128"/>
                          <a:ea typeface="ＭＳ Ｐ明朝" panose="02020600040205080304" pitchFamily="18" charset="-128"/>
                        </a:rPr>
                        <a:t>H/P</a:t>
                      </a:r>
                      <a:r>
                        <a:rPr kumimoji="1" lang="ja-JP" altLang="en-US" sz="1600" b="1" dirty="0">
                          <a:latin typeface="ＭＳ Ｐ明朝" panose="02020600040205080304" pitchFamily="18" charset="-128"/>
                          <a:ea typeface="ＭＳ Ｐ明朝" panose="02020600040205080304" pitchFamily="18" charset="-128"/>
                        </a:rPr>
                        <a:t>）</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2499136"/>
                  </a:ext>
                </a:extLst>
              </a:tr>
              <a:tr h="245745">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　　  </a:t>
                      </a:r>
                      <a:r>
                        <a:rPr kumimoji="1" lang="en-US" altLang="ja-JP" sz="1600" b="1" dirty="0">
                          <a:latin typeface="ＭＳ Ｐ明朝" panose="02020600040205080304" pitchFamily="18" charset="-128"/>
                          <a:ea typeface="ＭＳ Ｐ明朝" panose="02020600040205080304" pitchFamily="18" charset="-128"/>
                        </a:rPr>
                        <a:t>4</a:t>
                      </a:r>
                      <a:r>
                        <a:rPr kumimoji="1" lang="ja-JP" altLang="en-US" sz="1600" b="1" dirty="0">
                          <a:latin typeface="ＭＳ Ｐ明朝" panose="02020600040205080304" pitchFamily="18" charset="-128"/>
                          <a:ea typeface="ＭＳ Ｐ明朝" panose="02020600040205080304" pitchFamily="18" charset="-128"/>
                        </a:rPr>
                        <a:t>月</a:t>
                      </a:r>
                      <a:r>
                        <a:rPr kumimoji="1" lang="en-US" altLang="ja-JP" sz="1600" b="1" dirty="0">
                          <a:latin typeface="ＭＳ Ｐ明朝" panose="02020600040205080304" pitchFamily="18" charset="-128"/>
                          <a:ea typeface="ＭＳ Ｐ明朝" panose="02020600040205080304" pitchFamily="18" charset="-128"/>
                        </a:rPr>
                        <a:t>22</a:t>
                      </a:r>
                      <a:r>
                        <a:rPr kumimoji="1" lang="ja-JP" altLang="en-US" sz="1600" b="1" dirty="0">
                          <a:latin typeface="ＭＳ Ｐ明朝" panose="02020600040205080304" pitchFamily="18" charset="-128"/>
                          <a:ea typeface="ＭＳ Ｐ明朝" panose="02020600040205080304"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en-US" altLang="ja-JP" sz="1600" b="1" dirty="0">
                          <a:latin typeface="ＭＳ Ｐ明朝" panose="02020600040205080304" pitchFamily="18" charset="-128"/>
                          <a:ea typeface="ＭＳ Ｐ明朝" panose="02020600040205080304" pitchFamily="18" charset="-128"/>
                        </a:rPr>
                        <a:t>Web</a:t>
                      </a:r>
                      <a:r>
                        <a:rPr kumimoji="1" lang="ja-JP" altLang="en-US" sz="1600" b="1" dirty="0">
                          <a:latin typeface="ＭＳ Ｐ明朝" panose="02020600040205080304" pitchFamily="18" charset="-128"/>
                          <a:ea typeface="ＭＳ Ｐ明朝" panose="02020600040205080304" pitchFamily="18" charset="-128"/>
                        </a:rPr>
                        <a:t>での説明会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363516"/>
                  </a:ext>
                </a:extLst>
              </a:tr>
              <a:tr h="245745">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　　  </a:t>
                      </a:r>
                      <a:r>
                        <a:rPr kumimoji="1" lang="en-US" altLang="ja-JP" sz="1600" b="1" dirty="0">
                          <a:latin typeface="ＭＳ Ｐ明朝" panose="02020600040205080304" pitchFamily="18" charset="-128"/>
                          <a:ea typeface="ＭＳ Ｐ明朝" panose="02020600040205080304" pitchFamily="18" charset="-128"/>
                        </a:rPr>
                        <a:t>5</a:t>
                      </a:r>
                      <a:r>
                        <a:rPr kumimoji="1" lang="ja-JP" altLang="en-US" sz="1600" b="1" dirty="0">
                          <a:latin typeface="ＭＳ Ｐ明朝" panose="02020600040205080304" pitchFamily="18" charset="-128"/>
                          <a:ea typeface="ＭＳ Ｐ明朝" panose="02020600040205080304" pitchFamily="18" charset="-128"/>
                        </a:rPr>
                        <a:t>月</a:t>
                      </a:r>
                      <a:r>
                        <a:rPr kumimoji="1" lang="en-US" altLang="ja-JP" sz="1600" b="1" dirty="0">
                          <a:latin typeface="ＭＳ Ｐ明朝" panose="02020600040205080304" pitchFamily="18" charset="-128"/>
                          <a:ea typeface="ＭＳ Ｐ明朝" panose="02020600040205080304" pitchFamily="18" charset="-128"/>
                        </a:rPr>
                        <a:t>15</a:t>
                      </a:r>
                      <a:r>
                        <a:rPr kumimoji="1" lang="ja-JP" altLang="en-US" sz="1600" b="1" dirty="0">
                          <a:latin typeface="ＭＳ Ｐ明朝" panose="02020600040205080304" pitchFamily="18" charset="-128"/>
                          <a:ea typeface="ＭＳ Ｐ明朝" panose="02020600040205080304" pitchFamily="18" charset="-128"/>
                        </a:rPr>
                        <a:t>日</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公募締切</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0338670"/>
                  </a:ext>
                </a:extLst>
              </a:tr>
              <a:tr h="593123">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　　  </a:t>
                      </a:r>
                      <a:r>
                        <a:rPr kumimoji="1" lang="en-US" altLang="ja-JP" sz="1600" b="1" dirty="0">
                          <a:latin typeface="ＭＳ Ｐ明朝" panose="02020600040205080304" pitchFamily="18" charset="-128"/>
                          <a:ea typeface="ＭＳ Ｐ明朝" panose="02020600040205080304" pitchFamily="18" charset="-128"/>
                        </a:rPr>
                        <a:t>5</a:t>
                      </a:r>
                      <a:r>
                        <a:rPr kumimoji="1" lang="ja-JP" altLang="en-US" sz="1600" b="1" dirty="0">
                          <a:latin typeface="ＭＳ Ｐ明朝" panose="02020600040205080304" pitchFamily="18" charset="-128"/>
                          <a:ea typeface="ＭＳ Ｐ明朝" panose="02020600040205080304" pitchFamily="18" charset="-128"/>
                        </a:rPr>
                        <a:t>月下旬</a:t>
                      </a:r>
                    </a:p>
                    <a:p>
                      <a:pPr>
                        <a:lnSpc>
                          <a:spcPct val="200000"/>
                        </a:lnSpc>
                      </a:pPr>
                      <a:r>
                        <a:rPr kumimoji="1" lang="ja-JP" altLang="en-US" sz="1600" b="1" dirty="0">
                          <a:latin typeface="ＭＳ Ｐ明朝" panose="02020600040205080304" pitchFamily="18" charset="-128"/>
                          <a:ea typeface="ＭＳ Ｐ明朝" panose="02020600040205080304" pitchFamily="18" charset="-128"/>
                        </a:rPr>
                        <a:t>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第</a:t>
                      </a:r>
                      <a:r>
                        <a:rPr kumimoji="1" lang="en-US" altLang="ja-JP" sz="1600" b="1" dirty="0">
                          <a:latin typeface="ＭＳ Ｐ明朝" panose="02020600040205080304" pitchFamily="18" charset="-128"/>
                          <a:ea typeface="ＭＳ Ｐ明朝" panose="02020600040205080304" pitchFamily="18" charset="-128"/>
                        </a:rPr>
                        <a:t>1</a:t>
                      </a:r>
                      <a:r>
                        <a:rPr kumimoji="1" lang="ja-JP" altLang="en-US" sz="1600" b="1" dirty="0">
                          <a:latin typeface="ＭＳ Ｐ明朝" panose="02020600040205080304" pitchFamily="18" charset="-128"/>
                          <a:ea typeface="ＭＳ Ｐ明朝" panose="02020600040205080304" pitchFamily="18" charset="-128"/>
                        </a:rPr>
                        <a:t>回選定委員会→事業者等の決定</a:t>
                      </a:r>
                    </a:p>
                    <a:p>
                      <a:pPr>
                        <a:lnSpc>
                          <a:spcPct val="150000"/>
                        </a:lnSpc>
                      </a:pPr>
                      <a:r>
                        <a:rPr kumimoji="1" lang="ja-JP" altLang="en-US" sz="1600" b="1" dirty="0">
                          <a:latin typeface="ＭＳ Ｐ明朝" panose="02020600040205080304" pitchFamily="18" charset="-128"/>
                          <a:ea typeface="ＭＳ Ｐ明朝" panose="02020600040205080304" pitchFamily="18" charset="-128"/>
                        </a:rPr>
                        <a:t>　事業者から計画書の提出</a:t>
                      </a:r>
                      <a:endParaRPr kumimoji="1" lang="en-US" altLang="ja-JP" sz="1600" b="1" dirty="0">
                        <a:latin typeface="ＭＳ Ｐ明朝" panose="02020600040205080304" pitchFamily="18" charset="-128"/>
                        <a:ea typeface="ＭＳ Ｐ明朝" panose="02020600040205080304" pitchFamily="18" charset="-128"/>
                      </a:endParaRPr>
                    </a:p>
                    <a:p>
                      <a:pPr>
                        <a:lnSpc>
                          <a:spcPct val="150000"/>
                        </a:lnSpc>
                      </a:pPr>
                      <a:r>
                        <a:rPr kumimoji="1" lang="ja-JP" altLang="en-US" sz="1600" b="1" dirty="0">
                          <a:latin typeface="ＭＳ Ｐ明朝" panose="02020600040205080304" pitchFamily="18" charset="-128"/>
                          <a:ea typeface="ＭＳ Ｐ明朝" panose="02020600040205080304" pitchFamily="18" charset="-128"/>
                        </a:rPr>
                        <a:t>　承認後、取組みの開始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295036"/>
                  </a:ext>
                </a:extLst>
              </a:tr>
              <a:tr h="167640">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　   </a:t>
                      </a:r>
                      <a:r>
                        <a:rPr kumimoji="1" lang="en-US" altLang="ja-JP" sz="1600" b="1" dirty="0">
                          <a:latin typeface="ＭＳ Ｐ明朝" panose="02020600040205080304" pitchFamily="18" charset="-128"/>
                          <a:ea typeface="ＭＳ Ｐ明朝" panose="02020600040205080304" pitchFamily="18" charset="-128"/>
                        </a:rPr>
                        <a:t>11</a:t>
                      </a:r>
                      <a:r>
                        <a:rPr kumimoji="1" lang="ja-JP" altLang="en-US" sz="1600" b="1" dirty="0">
                          <a:latin typeface="ＭＳ Ｐ明朝" panose="02020600040205080304" pitchFamily="18" charset="-128"/>
                          <a:ea typeface="ＭＳ Ｐ明朝" panose="02020600040205080304" pitchFamily="18" charset="-128"/>
                        </a:rPr>
                        <a:t>月中旬</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第</a:t>
                      </a:r>
                      <a:r>
                        <a:rPr kumimoji="1" lang="en-US" altLang="ja-JP" sz="1600" b="1" dirty="0">
                          <a:latin typeface="ＭＳ Ｐ明朝" panose="02020600040205080304" pitchFamily="18" charset="-128"/>
                          <a:ea typeface="ＭＳ Ｐ明朝" panose="02020600040205080304" pitchFamily="18" charset="-128"/>
                        </a:rPr>
                        <a:t>2</a:t>
                      </a:r>
                      <a:r>
                        <a:rPr kumimoji="1" lang="ja-JP" altLang="en-US" sz="1600" b="1" dirty="0">
                          <a:latin typeface="ＭＳ Ｐ明朝" panose="02020600040205080304" pitchFamily="18" charset="-128"/>
                          <a:ea typeface="ＭＳ Ｐ明朝" panose="02020600040205080304" pitchFamily="18" charset="-128"/>
                        </a:rPr>
                        <a:t>回選定委員会（＝中間報告会）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3619349"/>
                  </a:ext>
                </a:extLst>
              </a:tr>
              <a:tr h="167640">
                <a:tc>
                  <a:txBody>
                    <a:bodyPr/>
                    <a:lstStyle/>
                    <a:p>
                      <a:pPr>
                        <a:lnSpc>
                          <a:spcPct val="200000"/>
                        </a:lnSpc>
                      </a:pPr>
                      <a:r>
                        <a:rPr kumimoji="1" lang="en-US" altLang="ja-JP" sz="1600" b="1" dirty="0">
                          <a:latin typeface="ＭＳ Ｐ明朝" panose="02020600040205080304" pitchFamily="18" charset="-128"/>
                          <a:ea typeface="ＭＳ Ｐ明朝" panose="02020600040205080304" pitchFamily="18" charset="-128"/>
                        </a:rPr>
                        <a:t>26</a:t>
                      </a:r>
                      <a:r>
                        <a:rPr kumimoji="1" lang="ja-JP" altLang="en-US" sz="1600" b="1" dirty="0">
                          <a:latin typeface="ＭＳ Ｐ明朝" panose="02020600040205080304" pitchFamily="18" charset="-128"/>
                          <a:ea typeface="ＭＳ Ｐ明朝" panose="02020600040205080304" pitchFamily="18" charset="-128"/>
                        </a:rPr>
                        <a:t>年 </a:t>
                      </a:r>
                      <a:r>
                        <a:rPr kumimoji="1" lang="en-US" altLang="ja-JP" sz="1600" b="1" dirty="0">
                          <a:latin typeface="ＭＳ Ｐ明朝" panose="02020600040205080304" pitchFamily="18" charset="-128"/>
                          <a:ea typeface="ＭＳ Ｐ明朝" panose="02020600040205080304" pitchFamily="18" charset="-128"/>
                        </a:rPr>
                        <a:t>1</a:t>
                      </a:r>
                      <a:r>
                        <a:rPr kumimoji="1" lang="ja-JP" altLang="en-US" sz="1600" b="1" dirty="0">
                          <a:latin typeface="ＭＳ Ｐ明朝" panose="02020600040205080304" pitchFamily="18" charset="-128"/>
                          <a:ea typeface="ＭＳ Ｐ明朝" panose="02020600040205080304" pitchFamily="18" charset="-128"/>
                        </a:rPr>
                        <a:t>月末</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200000"/>
                        </a:lnSpc>
                      </a:pPr>
                      <a:r>
                        <a:rPr kumimoji="1" lang="ja-JP" altLang="en-US" sz="1600" b="1" dirty="0">
                          <a:latin typeface="ＭＳ Ｐ明朝" panose="02020600040205080304" pitchFamily="18" charset="-128"/>
                          <a:ea typeface="ＭＳ Ｐ明朝" panose="02020600040205080304" pitchFamily="18" charset="-128"/>
                        </a:rPr>
                        <a:t>取組の終了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5239337"/>
                  </a:ext>
                </a:extLst>
              </a:tr>
              <a:tr h="343635">
                <a:tc>
                  <a:txBody>
                    <a:bodyPr/>
                    <a:lstStyle/>
                    <a:p>
                      <a:pPr>
                        <a:lnSpc>
                          <a:spcPct val="200000"/>
                        </a:lnSpc>
                      </a:pPr>
                      <a:r>
                        <a:rPr kumimoji="1" lang="en-US" altLang="ja-JP" sz="1600" b="1" dirty="0">
                          <a:latin typeface="ＭＳ Ｐ明朝" panose="02020600040205080304" pitchFamily="18" charset="-128"/>
                          <a:ea typeface="ＭＳ Ｐ明朝" panose="02020600040205080304" pitchFamily="18" charset="-128"/>
                        </a:rPr>
                        <a:t>26</a:t>
                      </a:r>
                      <a:r>
                        <a:rPr kumimoji="1" lang="ja-JP" altLang="en-US" sz="1600" b="1" dirty="0">
                          <a:latin typeface="ＭＳ Ｐ明朝" panose="02020600040205080304" pitchFamily="18" charset="-128"/>
                          <a:ea typeface="ＭＳ Ｐ明朝" panose="02020600040205080304" pitchFamily="18" charset="-128"/>
                        </a:rPr>
                        <a:t>年 </a:t>
                      </a:r>
                      <a:r>
                        <a:rPr kumimoji="1" lang="en-US" altLang="ja-JP" sz="1600" b="1" dirty="0">
                          <a:latin typeface="ＭＳ Ｐ明朝" panose="02020600040205080304" pitchFamily="18" charset="-128"/>
                          <a:ea typeface="ＭＳ Ｐ明朝" panose="02020600040205080304" pitchFamily="18" charset="-128"/>
                        </a:rPr>
                        <a:t>2</a:t>
                      </a:r>
                      <a:r>
                        <a:rPr kumimoji="1" lang="ja-JP" altLang="en-US" sz="1600" b="1" dirty="0">
                          <a:latin typeface="ＭＳ Ｐ明朝" panose="02020600040205080304" pitchFamily="18" charset="-128"/>
                          <a:ea typeface="ＭＳ Ｐ明朝" panose="02020600040205080304" pitchFamily="18" charset="-128"/>
                        </a:rPr>
                        <a:t>月下旬</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nSpc>
                          <a:spcPct val="150000"/>
                        </a:lnSpc>
                      </a:pPr>
                      <a:r>
                        <a:rPr kumimoji="1" lang="ja-JP" altLang="en-US" sz="1600" b="1" dirty="0">
                          <a:latin typeface="ＭＳ Ｐ明朝" panose="02020600040205080304" pitchFamily="18" charset="-128"/>
                          <a:ea typeface="ＭＳ Ｐ明朝" panose="02020600040205080304" pitchFamily="18" charset="-128"/>
                        </a:rPr>
                        <a:t>第</a:t>
                      </a:r>
                      <a:r>
                        <a:rPr kumimoji="1" lang="en-US" altLang="ja-JP" sz="1600" b="1" dirty="0">
                          <a:latin typeface="ＭＳ Ｐ明朝" panose="02020600040205080304" pitchFamily="18" charset="-128"/>
                          <a:ea typeface="ＭＳ Ｐ明朝" panose="02020600040205080304" pitchFamily="18" charset="-128"/>
                        </a:rPr>
                        <a:t>3</a:t>
                      </a:r>
                      <a:r>
                        <a:rPr kumimoji="1" lang="ja-JP" altLang="en-US" sz="1600" b="1" dirty="0">
                          <a:latin typeface="ＭＳ Ｐ明朝" panose="02020600040205080304" pitchFamily="18" charset="-128"/>
                          <a:ea typeface="ＭＳ Ｐ明朝" panose="02020600040205080304" pitchFamily="18" charset="-128"/>
                        </a:rPr>
                        <a:t>回選定委員会（＝成果報告会（</a:t>
                      </a:r>
                      <a:r>
                        <a:rPr kumimoji="1" lang="en-US" altLang="ja-JP" sz="1600" b="1" dirty="0">
                          <a:latin typeface="ＭＳ Ｐ明朝" panose="02020600040205080304" pitchFamily="18" charset="-128"/>
                          <a:ea typeface="ＭＳ Ｐ明朝" panose="02020600040205080304" pitchFamily="18" charset="-128"/>
                        </a:rPr>
                        <a:t>web</a:t>
                      </a:r>
                      <a:r>
                        <a:rPr kumimoji="1" lang="ja-JP" altLang="en-US" sz="1600" b="1" dirty="0">
                          <a:latin typeface="ＭＳ Ｐ明朝" panose="02020600040205080304" pitchFamily="18" charset="-128"/>
                          <a:ea typeface="ＭＳ Ｐ明朝" panose="02020600040205080304" pitchFamily="18" charset="-128"/>
                        </a:rPr>
                        <a:t>を含めて公開））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2058967"/>
                  </a:ext>
                </a:extLst>
              </a:tr>
            </a:tbl>
          </a:graphicData>
        </a:graphic>
      </p:graphicFrame>
      <p:grpSp>
        <p:nvGrpSpPr>
          <p:cNvPr id="53" name="グループ化 52">
            <a:extLst>
              <a:ext uri="{FF2B5EF4-FFF2-40B4-BE49-F238E27FC236}">
                <a16:creationId xmlns:a16="http://schemas.microsoft.com/office/drawing/2014/main" id="{C50BF191-227F-3361-B663-8C74DCE73392}"/>
              </a:ext>
            </a:extLst>
          </p:cNvPr>
          <p:cNvGrpSpPr/>
          <p:nvPr/>
        </p:nvGrpSpPr>
        <p:grpSpPr>
          <a:xfrm>
            <a:off x="6009587" y="636531"/>
            <a:ext cx="5938650" cy="2135851"/>
            <a:chOff x="4702753" y="4252955"/>
            <a:chExt cx="4031673" cy="1530095"/>
          </a:xfrm>
        </p:grpSpPr>
        <p:sp>
          <p:nvSpPr>
            <p:cNvPr id="51" name="テキスト ボックス 50">
              <a:extLst>
                <a:ext uri="{FF2B5EF4-FFF2-40B4-BE49-F238E27FC236}">
                  <a16:creationId xmlns:a16="http://schemas.microsoft.com/office/drawing/2014/main" id="{BD0FC589-342F-9A74-0FDC-5C442FF32582}"/>
                </a:ext>
              </a:extLst>
            </p:cNvPr>
            <p:cNvSpPr txBox="1"/>
            <p:nvPr/>
          </p:nvSpPr>
          <p:spPr>
            <a:xfrm>
              <a:off x="4702753" y="4252955"/>
              <a:ext cx="4031673" cy="286633"/>
            </a:xfrm>
            <a:prstGeom prst="rect">
              <a:avLst/>
            </a:prstGeom>
            <a:noFill/>
          </p:spPr>
          <p:txBody>
            <a:bodyPr wrap="square" rtlCol="0">
              <a:spAutoFit/>
            </a:bodyPr>
            <a:lstStyle/>
            <a:p>
              <a:r>
                <a:rPr lang="ja-JP" altLang="en-US" sz="2000" b="1" dirty="0">
                  <a:latin typeface="ＭＳ Ｐゴシック" panose="020B0600070205080204" pitchFamily="50" charset="-128"/>
                  <a:ea typeface="ＭＳ Ｐゴシック" panose="020B0600070205080204" pitchFamily="50" charset="-128"/>
                </a:rPr>
                <a:t>５．応募に必要な書類：</a:t>
              </a:r>
              <a:endParaRPr lang="en-US" altLang="ja-JP" sz="2000" b="1" dirty="0">
                <a:latin typeface="ＭＳ Ｐゴシック" panose="020B0600070205080204" pitchFamily="50" charset="-128"/>
                <a:ea typeface="ＭＳ Ｐゴシック" panose="020B0600070205080204" pitchFamily="50" charset="-128"/>
              </a:endParaRPr>
            </a:p>
          </p:txBody>
        </p:sp>
        <p:sp>
          <p:nvSpPr>
            <p:cNvPr id="52" name="テキスト ボックス 51">
              <a:extLst>
                <a:ext uri="{FF2B5EF4-FFF2-40B4-BE49-F238E27FC236}">
                  <a16:creationId xmlns:a16="http://schemas.microsoft.com/office/drawing/2014/main" id="{C4A0E86C-27C8-DCF0-5703-0EADE585DD82}"/>
                </a:ext>
              </a:extLst>
            </p:cNvPr>
            <p:cNvSpPr txBox="1"/>
            <p:nvPr/>
          </p:nvSpPr>
          <p:spPr>
            <a:xfrm>
              <a:off x="4742015" y="4589664"/>
              <a:ext cx="3918856" cy="1193386"/>
            </a:xfrm>
            <a:prstGeom prst="rect">
              <a:avLst/>
            </a:prstGeom>
            <a:noFill/>
          </p:spPr>
          <p:txBody>
            <a:bodyPr wrap="square" rtlCol="0">
              <a:spAutoFit/>
            </a:bodyPr>
            <a:lstStyle/>
            <a:p>
              <a:pPr marL="87313" indent="-87313">
                <a:lnSpc>
                  <a:spcPct val="150000"/>
                </a:lnSpc>
                <a:spcAft>
                  <a:spcPts val="600"/>
                </a:spcAft>
              </a:pPr>
              <a:r>
                <a:rPr lang="ja-JP" altLang="en-US" sz="1600" b="1" dirty="0">
                  <a:latin typeface="ＭＳ Ｐ明朝" panose="02020600040205080304" pitchFamily="18" charset="-128"/>
                  <a:ea typeface="ＭＳ Ｐ明朝" panose="02020600040205080304" pitchFamily="18" charset="-128"/>
                </a:rPr>
                <a:t>・実施主体（責任者）が明確であること</a:t>
              </a:r>
              <a:endParaRPr lang="en-US" altLang="ja-JP" sz="1600" b="1" dirty="0">
                <a:latin typeface="ＭＳ Ｐ明朝" panose="02020600040205080304" pitchFamily="18" charset="-128"/>
                <a:ea typeface="ＭＳ Ｐ明朝" panose="02020600040205080304" pitchFamily="18" charset="-128"/>
              </a:endParaRPr>
            </a:p>
            <a:p>
              <a:pPr marL="87313" indent="-87313">
                <a:lnSpc>
                  <a:spcPct val="150000"/>
                </a:lnSpc>
                <a:spcAft>
                  <a:spcPts val="600"/>
                </a:spcAft>
              </a:pPr>
              <a:r>
                <a:rPr lang="ja-JP" altLang="en-US" sz="1600" b="1" dirty="0">
                  <a:latin typeface="ＭＳ Ｐ明朝" panose="02020600040205080304" pitchFamily="18" charset="-128"/>
                  <a:ea typeface="ＭＳ Ｐ明朝" panose="02020600040205080304" pitchFamily="18" charset="-128"/>
                </a:rPr>
                <a:t>・現状と課題の分析が適切であること</a:t>
              </a:r>
              <a:endParaRPr lang="en-US" altLang="ja-JP" sz="1600" b="1" dirty="0">
                <a:latin typeface="ＭＳ Ｐ明朝" panose="02020600040205080304" pitchFamily="18" charset="-128"/>
                <a:ea typeface="ＭＳ Ｐ明朝" panose="02020600040205080304" pitchFamily="18" charset="-128"/>
              </a:endParaRPr>
            </a:p>
            <a:p>
              <a:pPr marL="87313" indent="-87313">
                <a:lnSpc>
                  <a:spcPct val="150000"/>
                </a:lnSpc>
                <a:spcAft>
                  <a:spcPts val="600"/>
                </a:spcAft>
              </a:pPr>
              <a:r>
                <a:rPr lang="ja-JP" altLang="en-US" sz="1600" b="1" dirty="0">
                  <a:latin typeface="ＭＳ Ｐ明朝" panose="02020600040205080304" pitchFamily="18" charset="-128"/>
                  <a:ea typeface="ＭＳ Ｐ明朝" panose="02020600040205080304" pitchFamily="18" charset="-128"/>
                </a:rPr>
                <a:t>・具体的な成果目標が明確になっていること（将来目標、本取組での目標。数値化）</a:t>
              </a:r>
              <a:endParaRPr lang="en-US" altLang="ja-JP" sz="1600" b="1" dirty="0">
                <a:latin typeface="ＭＳ Ｐ明朝" panose="02020600040205080304" pitchFamily="18" charset="-128"/>
                <a:ea typeface="ＭＳ Ｐ明朝" panose="02020600040205080304" pitchFamily="18" charset="-128"/>
              </a:endParaRPr>
            </a:p>
          </p:txBody>
        </p:sp>
      </p:grpSp>
      <p:grpSp>
        <p:nvGrpSpPr>
          <p:cNvPr id="54" name="グループ化 53">
            <a:extLst>
              <a:ext uri="{FF2B5EF4-FFF2-40B4-BE49-F238E27FC236}">
                <a16:creationId xmlns:a16="http://schemas.microsoft.com/office/drawing/2014/main" id="{B885ECEA-55FD-6E62-EE7F-C8E177E49034}"/>
              </a:ext>
            </a:extLst>
          </p:cNvPr>
          <p:cNvGrpSpPr/>
          <p:nvPr/>
        </p:nvGrpSpPr>
        <p:grpSpPr>
          <a:xfrm>
            <a:off x="6009587" y="2985251"/>
            <a:ext cx="5717825" cy="3314218"/>
            <a:chOff x="4656733" y="4252955"/>
            <a:chExt cx="4031673" cy="3314218"/>
          </a:xfrm>
        </p:grpSpPr>
        <p:sp>
          <p:nvSpPr>
            <p:cNvPr id="55" name="テキスト ボックス 54">
              <a:extLst>
                <a:ext uri="{FF2B5EF4-FFF2-40B4-BE49-F238E27FC236}">
                  <a16:creationId xmlns:a16="http://schemas.microsoft.com/office/drawing/2014/main" id="{9467C66F-816E-19DF-C42F-1E8DC2489525}"/>
                </a:ext>
              </a:extLst>
            </p:cNvPr>
            <p:cNvSpPr txBox="1"/>
            <p:nvPr/>
          </p:nvSpPr>
          <p:spPr>
            <a:xfrm>
              <a:off x="4656733" y="4252955"/>
              <a:ext cx="4031673" cy="400110"/>
            </a:xfrm>
            <a:prstGeom prst="rect">
              <a:avLst/>
            </a:prstGeom>
            <a:noFill/>
          </p:spPr>
          <p:txBody>
            <a:bodyPr wrap="square" rtlCol="0">
              <a:spAutoFit/>
            </a:bodyPr>
            <a:lstStyle/>
            <a:p>
              <a:r>
                <a:rPr lang="ja-JP" altLang="en-US" sz="2000" b="1" dirty="0">
                  <a:latin typeface="ＭＳ Ｐゴシック" panose="020B0600070205080204" pitchFamily="50" charset="-128"/>
                  <a:ea typeface="ＭＳ Ｐゴシック" panose="020B0600070205080204" pitchFamily="50" charset="-128"/>
                </a:rPr>
                <a:t>６．助成できる経費</a:t>
              </a:r>
              <a:endParaRPr lang="en-US" altLang="ja-JP" sz="2000" b="1" dirty="0">
                <a:latin typeface="ＭＳ Ｐゴシック" panose="020B0600070205080204" pitchFamily="50" charset="-128"/>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F7E0FC70-BCE4-DFED-C8E5-AE9AA389EF61}"/>
                </a:ext>
              </a:extLst>
            </p:cNvPr>
            <p:cNvSpPr txBox="1"/>
            <p:nvPr/>
          </p:nvSpPr>
          <p:spPr>
            <a:xfrm>
              <a:off x="4746371" y="4658684"/>
              <a:ext cx="3918856" cy="2908489"/>
            </a:xfrm>
            <a:prstGeom prst="rect">
              <a:avLst/>
            </a:prstGeom>
            <a:noFill/>
          </p:spPr>
          <p:txBody>
            <a:bodyPr wrap="square" rtlCol="0">
              <a:spAutoFit/>
            </a:bodyPr>
            <a:lstStyle/>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旅費、謝金</a:t>
              </a:r>
              <a:r>
                <a:rPr lang="ja-JP" altLang="en-US" sz="1200" dirty="0">
                  <a:latin typeface="ＭＳ Ｐ明朝" panose="02020600040205080304" pitchFamily="18" charset="-128"/>
                  <a:ea typeface="ＭＳ Ｐ明朝" panose="02020600040205080304" pitchFamily="18" charset="-128"/>
                </a:rPr>
                <a:t>（講師等）</a:t>
              </a: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需用費</a:t>
              </a:r>
              <a:r>
                <a:rPr lang="ja-JP" altLang="en-US" sz="1200" dirty="0">
                  <a:latin typeface="ＭＳ Ｐ明朝" panose="02020600040205080304" pitchFamily="18" charset="-128"/>
                  <a:ea typeface="ＭＳ Ｐ明朝" panose="02020600040205080304" pitchFamily="18" charset="-128"/>
                </a:rPr>
                <a:t>（印刷製本費、消耗品等）</a:t>
              </a: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役務費</a:t>
              </a:r>
              <a:r>
                <a:rPr lang="ja-JP" altLang="en-US" sz="1200" dirty="0">
                  <a:latin typeface="ＭＳ Ｐ明朝" panose="02020600040205080304" pitchFamily="18" charset="-128"/>
                  <a:ea typeface="ＭＳ Ｐ明朝" panose="02020600040205080304" pitchFamily="18" charset="-128"/>
                </a:rPr>
                <a:t>（通訳等の雇用、通信運搬費、イベント等の装飾代、技術開発用の試作品製作、分析等試験依頼、原稿料等）</a:t>
              </a: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使用料及び賃借料</a:t>
              </a:r>
              <a:r>
                <a:rPr lang="ja-JP" altLang="en-US" sz="1200" dirty="0">
                  <a:latin typeface="ＭＳ Ｐ明朝" panose="02020600040205080304" pitchFamily="18" charset="-128"/>
                  <a:ea typeface="ＭＳ Ｐ明朝" panose="02020600040205080304" pitchFamily="18" charset="-128"/>
                </a:rPr>
                <a:t>（イベントブース・会場借上げ費、機械・展示設備等賃借料等）</a:t>
              </a: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委託費</a:t>
              </a:r>
              <a:r>
                <a:rPr lang="ja-JP" altLang="en-US" sz="1200" dirty="0">
                  <a:latin typeface="ＭＳ Ｐ明朝" panose="02020600040205080304" pitchFamily="18" charset="-128"/>
                  <a:ea typeface="ＭＳ Ｐ明朝" panose="02020600040205080304" pitchFamily="18" charset="-128"/>
                </a:rPr>
                <a:t>（現地コーディネーター、技術開発・分析・試験等）</a:t>
              </a:r>
              <a:endParaRPr lang="en-US" altLang="ja-JP" sz="1200" dirty="0">
                <a:latin typeface="ＭＳ Ｐ明朝" panose="02020600040205080304" pitchFamily="18" charset="-128"/>
                <a:ea typeface="ＭＳ Ｐ明朝" panose="02020600040205080304" pitchFamily="18" charset="-128"/>
              </a:endParaRPr>
            </a:p>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・５万円以上あるいはパソコン・カメラ等汎用性のある機材の購入は不可</a:t>
              </a:r>
              <a:endParaRPr lang="en-US" altLang="ja-JP" sz="1400" b="1" dirty="0">
                <a:latin typeface="ＭＳ Ｐ明朝" panose="02020600040205080304" pitchFamily="18" charset="-128"/>
                <a:ea typeface="ＭＳ Ｐ明朝" panose="02020600040205080304" pitchFamily="18" charset="-128"/>
              </a:endParaRPr>
            </a:p>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・実施主体の人件費については、取組の実施に必要なものに限定。</a:t>
              </a:r>
              <a:endParaRPr lang="en-US" altLang="ja-JP" sz="1400" b="1" dirty="0">
                <a:latin typeface="ＭＳ Ｐ明朝" panose="02020600040205080304" pitchFamily="18" charset="-128"/>
                <a:ea typeface="ＭＳ Ｐ明朝" panose="02020600040205080304" pitchFamily="18" charset="-128"/>
              </a:endParaRPr>
            </a:p>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a:t>
              </a:r>
              <a:r>
                <a:rPr lang="ja-JP" altLang="en-US" sz="1600" b="1" dirty="0">
                  <a:latin typeface="ＭＳ Ｐゴシック" panose="020B0600070205080204" pitchFamily="50" charset="-128"/>
                  <a:ea typeface="ＭＳ Ｐゴシック" panose="020B0600070205080204" pitchFamily="50" charset="-128"/>
                </a:rPr>
                <a:t>委託費</a:t>
              </a:r>
              <a:r>
                <a:rPr lang="ja-JP" altLang="en-US" sz="1200" dirty="0">
                  <a:latin typeface="ＭＳ Ｐ明朝" panose="02020600040205080304" pitchFamily="18" charset="-128"/>
                  <a:ea typeface="ＭＳ Ｐ明朝" panose="02020600040205080304" pitchFamily="18" charset="-128"/>
                </a:rPr>
                <a:t>（輸出先国等におけるコーディネーター費用、技術開発等）</a:t>
              </a:r>
              <a:r>
                <a:rPr lang="ja-JP" altLang="en-US" sz="1400" b="1" dirty="0">
                  <a:latin typeface="ＭＳ Ｐ明朝" panose="02020600040205080304" pitchFamily="18" charset="-128"/>
                  <a:ea typeface="ＭＳ Ｐ明朝" panose="02020600040205080304" pitchFamily="18" charset="-128"/>
                </a:rPr>
                <a:t>については必要最小限とし、助成額の</a:t>
              </a:r>
              <a:r>
                <a:rPr lang="en-US" altLang="ja-JP" sz="1400" b="1" dirty="0">
                  <a:latin typeface="ＭＳ Ｐ明朝" panose="02020600040205080304" pitchFamily="18" charset="-128"/>
                  <a:ea typeface="ＭＳ Ｐ明朝" panose="02020600040205080304" pitchFamily="18" charset="-128"/>
                </a:rPr>
                <a:t>1/2</a:t>
              </a:r>
              <a:r>
                <a:rPr lang="ja-JP" altLang="en-US" sz="1400" b="1" dirty="0">
                  <a:latin typeface="ＭＳ Ｐ明朝" panose="02020600040205080304" pitchFamily="18" charset="-128"/>
                  <a:ea typeface="ＭＳ Ｐ明朝" panose="02020600040205080304" pitchFamily="18" charset="-128"/>
                </a:rPr>
                <a:t>未満。</a:t>
              </a:r>
              <a:endParaRPr lang="en-US" altLang="ja-JP" sz="1400" b="1" dirty="0">
                <a:latin typeface="ＭＳ Ｐ明朝" panose="02020600040205080304" pitchFamily="18" charset="-128"/>
                <a:ea typeface="ＭＳ Ｐ明朝" panose="02020600040205080304" pitchFamily="18" charset="-128"/>
              </a:endParaRPr>
            </a:p>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・旅費単価は、原則として日特振旅費規程による。</a:t>
              </a:r>
              <a:endParaRPr lang="en-US" altLang="ja-JP" sz="1400" b="1" dirty="0">
                <a:latin typeface="ＭＳ Ｐ明朝" panose="02020600040205080304" pitchFamily="18" charset="-128"/>
                <a:ea typeface="ＭＳ Ｐ明朝" panose="02020600040205080304" pitchFamily="18" charset="-128"/>
              </a:endParaRPr>
            </a:p>
            <a:p>
              <a:pPr marL="87313" indent="-87313">
                <a:spcAft>
                  <a:spcPts val="600"/>
                </a:spcAft>
              </a:pPr>
              <a:r>
                <a:rPr lang="ja-JP" altLang="en-US" sz="1400" b="1" dirty="0">
                  <a:latin typeface="ＭＳ Ｐ明朝" panose="02020600040205080304" pitchFamily="18" charset="-128"/>
                  <a:ea typeface="ＭＳ Ｐ明朝" panose="02020600040205080304" pitchFamily="18" charset="-128"/>
                </a:rPr>
                <a:t>・経費の精算に当たっては、支出ごとの領収書等証拠書類を提出</a:t>
              </a:r>
              <a:endParaRPr lang="en-US" altLang="ja-JP" sz="1400" b="1" dirty="0">
                <a:latin typeface="ＭＳ Ｐ明朝" panose="02020600040205080304" pitchFamily="18" charset="-128"/>
                <a:ea typeface="ＭＳ Ｐ明朝" panose="02020600040205080304" pitchFamily="18" charset="-128"/>
              </a:endParaRPr>
            </a:p>
          </p:txBody>
        </p:sp>
      </p:grpSp>
      <p:sp>
        <p:nvSpPr>
          <p:cNvPr id="2" name="テキスト ボックス 1">
            <a:extLst>
              <a:ext uri="{FF2B5EF4-FFF2-40B4-BE49-F238E27FC236}">
                <a16:creationId xmlns:a16="http://schemas.microsoft.com/office/drawing/2014/main" id="{5104F723-0BBA-457B-69B4-723DDF22BF58}"/>
              </a:ext>
            </a:extLst>
          </p:cNvPr>
          <p:cNvSpPr txBox="1"/>
          <p:nvPr/>
        </p:nvSpPr>
        <p:spPr>
          <a:xfrm>
            <a:off x="10543154" y="153111"/>
            <a:ext cx="1319744" cy="369332"/>
          </a:xfrm>
          <a:prstGeom prst="rect">
            <a:avLst/>
          </a:prstGeom>
          <a:noFill/>
        </p:spPr>
        <p:txBody>
          <a:bodyPr wrap="square" rtlCol="0">
            <a:spAutoFit/>
          </a:bodyPr>
          <a:lstStyle/>
          <a:p>
            <a:r>
              <a:rPr lang="ja-JP" altLang="en-US" b="1" dirty="0">
                <a:solidFill>
                  <a:srgbClr val="FF0000"/>
                </a:solidFill>
                <a:latin typeface="ＭＳ Ｐゴシック" panose="020B0600070205080204" pitchFamily="50" charset="-128"/>
                <a:ea typeface="ＭＳ Ｐゴシック" panose="020B0600070205080204" pitchFamily="50" charset="-128"/>
              </a:rPr>
              <a:t>（未定稿）</a:t>
            </a:r>
            <a:endParaRPr lang="ja-JP" altLang="en-US" sz="1000" b="1"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147197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TotalTime>
  <Words>639</Words>
  <Application>Microsoft Office PowerPoint</Application>
  <PresentationFormat>ワイド画面</PresentationFormat>
  <Paragraphs>56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ＭＳ Ｐ明朝</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専務 ＰＣ</dc:creator>
  <cp:lastModifiedBy>専務 ＰＣ</cp:lastModifiedBy>
  <cp:revision>25</cp:revision>
  <dcterms:created xsi:type="dcterms:W3CDTF">2025-03-12T04:50:03Z</dcterms:created>
  <dcterms:modified xsi:type="dcterms:W3CDTF">2025-04-14T00:15:08Z</dcterms:modified>
</cp:coreProperties>
</file>