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056" y="114"/>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080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75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08605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24331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99060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82560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87740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40646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96806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64178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94915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D859-2979-472D-9037-BA28BC53F57E}" type="datetimeFigureOut">
              <a:rPr kumimoji="1" lang="ja-JP" altLang="en-US" smtClean="0"/>
              <a:t>2023/5/15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035222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〇〇〇〇〇〇〇〇〇</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〇〇〇〇〇〇〇〇〇</a:t>
            </a:r>
            <a:endParaRPr lang="zh-TW" altLang="en-US" sz="1600" b="1" dirty="0">
              <a:solidFill>
                <a:schemeClr val="tx1"/>
              </a:solidFill>
              <a:latin typeface="+mn-ea"/>
              <a:ea typeface="ＭＳ Ｐゴシック" charset="-128"/>
            </a:endParaRPr>
          </a:p>
        </p:txBody>
      </p:sp>
      <p:sp>
        <p:nvSpPr>
          <p:cNvPr id="47" name="タイトル 37"/>
          <p:cNvSpPr txBox="1">
            <a:spLocks/>
          </p:cNvSpPr>
          <p:nvPr/>
        </p:nvSpPr>
        <p:spPr>
          <a:xfrm>
            <a:off x="2" y="-1"/>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r>
              <a:rPr lang="ja-JP" altLang="en-US" sz="1050" dirty="0"/>
              <a:t>・</a:t>
            </a:r>
            <a:endParaRPr lang="en-US" altLang="ja-JP" sz="1050" dirty="0"/>
          </a:p>
          <a:p>
            <a:r>
              <a:rPr lang="ja-JP" altLang="en-US" sz="1050" dirty="0"/>
              <a:t>・</a:t>
            </a:r>
            <a:endParaRPr lang="en-US" altLang="ja-JP" sz="1050" dirty="0"/>
          </a:p>
          <a:p>
            <a:r>
              <a:rPr lang="en-US" altLang="ja-JP" sz="1050" dirty="0"/>
              <a:t>【</a:t>
            </a:r>
            <a:r>
              <a:rPr lang="ja-JP" altLang="en-US" sz="1050" dirty="0"/>
              <a:t>目的</a:t>
            </a:r>
            <a:r>
              <a:rPr lang="en-US" altLang="ja-JP" sz="1050" dirty="0"/>
              <a:t>】</a:t>
            </a:r>
          </a:p>
          <a:p>
            <a:r>
              <a:rPr lang="ja-JP" altLang="en-US" sz="1050" dirty="0"/>
              <a:t>・</a:t>
            </a:r>
            <a:endParaRPr lang="ja-JP" altLang="ja-JP" sz="1050" dirty="0"/>
          </a:p>
        </p:txBody>
      </p:sp>
      <p:sp>
        <p:nvSpPr>
          <p:cNvPr id="43" name="正方形/長方形 42"/>
          <p:cNvSpPr/>
          <p:nvPr/>
        </p:nvSpPr>
        <p:spPr>
          <a:xfrm>
            <a:off x="207450" y="23516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44" name="正方形/長方形 43"/>
          <p:cNvSpPr/>
          <p:nvPr/>
        </p:nvSpPr>
        <p:spPr>
          <a:xfrm>
            <a:off x="4669503" y="2406937"/>
            <a:ext cx="4201015" cy="253916"/>
          </a:xfrm>
          <a:prstGeom prst="rect">
            <a:avLst/>
          </a:prstGeom>
        </p:spPr>
        <p:txBody>
          <a:bodyPr wrap="square">
            <a:spAutoFit/>
          </a:bodyPr>
          <a:lstStyle/>
          <a:p>
            <a:r>
              <a:rPr lang="ja-JP" altLang="en-US" sz="1050" dirty="0"/>
              <a:t>①</a:t>
            </a:r>
            <a:endParaRPr lang="en-US" altLang="ja-JP" sz="1050" dirty="0"/>
          </a:p>
        </p:txBody>
      </p:sp>
      <p:sp>
        <p:nvSpPr>
          <p:cNvPr id="45" name="正方形/長方形 44"/>
          <p:cNvSpPr/>
          <p:nvPr/>
        </p:nvSpPr>
        <p:spPr>
          <a:xfrm>
            <a:off x="4669504" y="8053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Tree>
    <p:extLst>
      <p:ext uri="{BB962C8B-B14F-4D97-AF65-F5344CB8AC3E}">
        <p14:creationId xmlns:p14="http://schemas.microsoft.com/office/powerpoint/2010/main" val="204499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〇〇〇〇〇〇〇〇〇</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endParaRPr lang="zh-TW" altLang="en-US" sz="1600" b="1" dirty="0">
              <a:solidFill>
                <a:schemeClr val="tx1"/>
              </a:solidFill>
              <a:latin typeface="+mn-ea"/>
              <a:ea typeface="ＭＳ Ｐゴシック"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r>
              <a:rPr lang="ja-JP" altLang="en-US" sz="1050" dirty="0"/>
              <a:t>・</a:t>
            </a:r>
            <a:endParaRPr lang="en-US" altLang="ja-JP" sz="1050" dirty="0"/>
          </a:p>
          <a:p>
            <a:r>
              <a:rPr lang="ja-JP" altLang="en-US" sz="1050" dirty="0"/>
              <a:t>・</a:t>
            </a:r>
            <a:endParaRPr lang="en-US" altLang="ja-JP" sz="1050" dirty="0"/>
          </a:p>
          <a:p>
            <a:r>
              <a:rPr lang="en-US" altLang="ja-JP" sz="1050" dirty="0"/>
              <a:t>【</a:t>
            </a:r>
            <a:r>
              <a:rPr lang="ja-JP" altLang="en-US" sz="1050" dirty="0"/>
              <a:t>目的</a:t>
            </a:r>
            <a:r>
              <a:rPr lang="en-US" altLang="ja-JP" sz="1050" dirty="0"/>
              <a:t>】</a:t>
            </a:r>
          </a:p>
          <a:p>
            <a:r>
              <a:rPr lang="ja-JP" altLang="en-US" sz="1050" dirty="0"/>
              <a:t>・</a:t>
            </a:r>
            <a:endParaRPr lang="ja-JP" altLang="ja-JP" sz="1050" dirty="0"/>
          </a:p>
        </p:txBody>
      </p:sp>
      <p:sp>
        <p:nvSpPr>
          <p:cNvPr id="43" name="正方形/長方形 42"/>
          <p:cNvSpPr/>
          <p:nvPr/>
        </p:nvSpPr>
        <p:spPr>
          <a:xfrm>
            <a:off x="207450" y="23516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44" name="正方形/長方形 43"/>
          <p:cNvSpPr/>
          <p:nvPr/>
        </p:nvSpPr>
        <p:spPr>
          <a:xfrm>
            <a:off x="4669503" y="2406937"/>
            <a:ext cx="4201015" cy="253916"/>
          </a:xfrm>
          <a:prstGeom prst="rect">
            <a:avLst/>
          </a:prstGeom>
        </p:spPr>
        <p:txBody>
          <a:bodyPr wrap="square">
            <a:spAutoFit/>
          </a:bodyPr>
          <a:lstStyle/>
          <a:p>
            <a:r>
              <a:rPr lang="ja-JP" altLang="en-US" sz="1050" dirty="0"/>
              <a:t>①</a:t>
            </a:r>
            <a:endParaRPr lang="en-US" altLang="ja-JP" sz="1050" dirty="0"/>
          </a:p>
        </p:txBody>
      </p:sp>
      <p:sp>
        <p:nvSpPr>
          <p:cNvPr id="45" name="正方形/長方形 44"/>
          <p:cNvSpPr/>
          <p:nvPr/>
        </p:nvSpPr>
        <p:spPr>
          <a:xfrm>
            <a:off x="4669504" y="805341"/>
            <a:ext cx="4201015" cy="415498"/>
          </a:xfrm>
          <a:prstGeom prst="rect">
            <a:avLst/>
          </a:prstGeom>
        </p:spPr>
        <p:txBody>
          <a:bodyPr wrap="square">
            <a:spAutoFit/>
          </a:bodyPr>
          <a:lstStyle/>
          <a:p>
            <a:r>
              <a:rPr lang="ja-JP" altLang="en-US" sz="1050" dirty="0"/>
              <a:t>〇</a:t>
            </a:r>
            <a:endParaRPr lang="en-US" altLang="ja-JP" sz="1050" dirty="0"/>
          </a:p>
          <a:p>
            <a:endParaRPr lang="en-US" altLang="ja-JP" sz="1050" dirty="0"/>
          </a:p>
        </p:txBody>
      </p:sp>
      <p:sp>
        <p:nvSpPr>
          <p:cNvPr id="3" name="正方形/長方形 2">
            <a:extLst>
              <a:ext uri="{FF2B5EF4-FFF2-40B4-BE49-F238E27FC236}">
                <a16:creationId xmlns:a16="http://schemas.microsoft.com/office/drawing/2014/main" id="{BC86F84C-BC47-2F79-411E-368C842C7E68}"/>
              </a:ext>
            </a:extLst>
          </p:cNvPr>
          <p:cNvSpPr/>
          <p:nvPr/>
        </p:nvSpPr>
        <p:spPr bwMode="auto">
          <a:xfrm>
            <a:off x="7517205" y="-12892"/>
            <a:ext cx="1643063" cy="70821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wrap="none" anchor="ctr"/>
          <a:lstStyle/>
          <a:p>
            <a:pPr algn="ctr" eaLnBrk="1" hangingPunct="1">
              <a:defRPr/>
            </a:pPr>
            <a:r>
              <a:rPr lang="ja-JP" altLang="en-US" sz="2400" b="0" dirty="0">
                <a:solidFill>
                  <a:schemeClr val="tx1"/>
                </a:solidFill>
                <a:latin typeface="+mn-ea"/>
                <a:ea typeface="+mn-ea"/>
              </a:rPr>
              <a:t>記載方法</a:t>
            </a:r>
          </a:p>
        </p:txBody>
      </p:sp>
      <p:sp>
        <p:nvSpPr>
          <p:cNvPr id="4" name="正方形/長方形 3">
            <a:extLst>
              <a:ext uri="{FF2B5EF4-FFF2-40B4-BE49-F238E27FC236}">
                <a16:creationId xmlns:a16="http://schemas.microsoft.com/office/drawing/2014/main" id="{E3833297-EC92-4B01-A6CA-D842BA49D84C}"/>
              </a:ext>
            </a:extLst>
          </p:cNvPr>
          <p:cNvSpPr/>
          <p:nvPr/>
        </p:nvSpPr>
        <p:spPr>
          <a:xfrm>
            <a:off x="1233150" y="644746"/>
            <a:ext cx="2972289"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本事業で取組むテーマを明記してください</a:t>
            </a:r>
            <a:r>
              <a:rPr lang="ja-JP" altLang="en-US" sz="1200" b="1" dirty="0">
                <a:solidFill>
                  <a:schemeClr val="bg1">
                    <a:lumMod val="50000"/>
                  </a:schemeClr>
                </a:solidFill>
                <a:ea typeface="ＭＳ Ｐゴシック" charset="-128"/>
              </a:rPr>
              <a:t>。</a:t>
            </a:r>
            <a:endParaRPr lang="zh-TW" altLang="en-US" sz="1200" b="1" dirty="0">
              <a:latin typeface="+mn-ea"/>
              <a:ea typeface="ＭＳ Ｐゴシック" charset="-128"/>
            </a:endParaRPr>
          </a:p>
        </p:txBody>
      </p:sp>
      <p:sp>
        <p:nvSpPr>
          <p:cNvPr id="12" name="正方形/長方形 11">
            <a:extLst>
              <a:ext uri="{FF2B5EF4-FFF2-40B4-BE49-F238E27FC236}">
                <a16:creationId xmlns:a16="http://schemas.microsoft.com/office/drawing/2014/main" id="{46A819B5-4379-245F-F6A6-C4CEE81B3A29}"/>
              </a:ext>
            </a:extLst>
          </p:cNvPr>
          <p:cNvSpPr/>
          <p:nvPr/>
        </p:nvSpPr>
        <p:spPr>
          <a:xfrm>
            <a:off x="904835" y="1356295"/>
            <a:ext cx="3288080"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本事業の背景と目的を簡潔に記載してください。</a:t>
            </a:r>
            <a:endParaRPr lang="zh-TW" altLang="en-US" sz="1200" b="1" dirty="0">
              <a:latin typeface="+mn-ea"/>
              <a:ea typeface="ＭＳ Ｐゴシック" charset="-128"/>
            </a:endParaRPr>
          </a:p>
        </p:txBody>
      </p:sp>
      <p:sp>
        <p:nvSpPr>
          <p:cNvPr id="20" name="正方形/長方形 19">
            <a:extLst>
              <a:ext uri="{FF2B5EF4-FFF2-40B4-BE49-F238E27FC236}">
                <a16:creationId xmlns:a16="http://schemas.microsoft.com/office/drawing/2014/main" id="{22146C03-2EA4-A978-0638-C809A7C6A3FC}"/>
              </a:ext>
            </a:extLst>
          </p:cNvPr>
          <p:cNvSpPr/>
          <p:nvPr/>
        </p:nvSpPr>
        <p:spPr>
          <a:xfrm>
            <a:off x="456013" y="2661324"/>
            <a:ext cx="3765467" cy="461665"/>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本事業で開発する特用林産物の製品や技術について、</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その</a:t>
            </a:r>
            <a:r>
              <a:rPr lang="ja-JP" altLang="en-US" sz="1200" b="1" dirty="0">
                <a:solidFill>
                  <a:srgbClr val="FF0000"/>
                </a:solidFill>
                <a:latin typeface="+mn-ea"/>
                <a:ea typeface="ＭＳ Ｐゴシック" charset="-128"/>
              </a:rPr>
              <a:t>概要や特徴を紹介してください。</a:t>
            </a:r>
            <a:endParaRPr lang="zh-TW" altLang="en-US" sz="1200" b="1" dirty="0">
              <a:latin typeface="+mn-ea"/>
              <a:ea typeface="ＭＳ Ｐゴシック" charset="-128"/>
            </a:endParaRPr>
          </a:p>
        </p:txBody>
      </p:sp>
      <p:sp>
        <p:nvSpPr>
          <p:cNvPr id="26" name="正方形/長方形 25">
            <a:extLst>
              <a:ext uri="{FF2B5EF4-FFF2-40B4-BE49-F238E27FC236}">
                <a16:creationId xmlns:a16="http://schemas.microsoft.com/office/drawing/2014/main" id="{DFB9E25D-28C5-510F-9F1C-CA9E3BDB4A2F}"/>
              </a:ext>
            </a:extLst>
          </p:cNvPr>
          <p:cNvSpPr/>
          <p:nvPr/>
        </p:nvSpPr>
        <p:spPr>
          <a:xfrm>
            <a:off x="456013" y="4159064"/>
            <a:ext cx="3664786"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写真や図など具体的なイメージ図で説明してください。</a:t>
            </a:r>
          </a:p>
        </p:txBody>
      </p:sp>
      <p:sp>
        <p:nvSpPr>
          <p:cNvPr id="27" name="テキスト ボックス 26">
            <a:extLst>
              <a:ext uri="{FF2B5EF4-FFF2-40B4-BE49-F238E27FC236}">
                <a16:creationId xmlns:a16="http://schemas.microsoft.com/office/drawing/2014/main" id="{0E413DF4-B483-F62B-C248-B60822B4EEED}"/>
              </a:ext>
            </a:extLst>
          </p:cNvPr>
          <p:cNvSpPr txBox="1"/>
          <p:nvPr/>
        </p:nvSpPr>
        <p:spPr>
          <a:xfrm>
            <a:off x="658493" y="6335153"/>
            <a:ext cx="3639187" cy="415498"/>
          </a:xfrm>
          <a:prstGeom prst="rect">
            <a:avLst/>
          </a:prstGeom>
          <a:noFill/>
          <a:ln>
            <a:solidFill>
              <a:schemeClr val="accent1">
                <a:lumMod val="75000"/>
              </a:schemeClr>
            </a:solidFill>
          </a:ln>
        </p:spPr>
        <p:txBody>
          <a:bodyPr wrap="square" rtlCol="0">
            <a:spAutoFit/>
          </a:bodyPr>
          <a:lstStyle/>
          <a:p>
            <a:r>
              <a:rPr lang="ja-JP" altLang="en-US" sz="1050" b="1" dirty="0">
                <a:solidFill>
                  <a:srgbClr val="FF0000"/>
                </a:solidFill>
              </a:rPr>
              <a:t>・作成するにあたって、基本となる文字のサイズ　</a:t>
            </a:r>
            <a:r>
              <a:rPr lang="en-US" altLang="ja-JP" sz="1050" b="1" dirty="0">
                <a:solidFill>
                  <a:srgbClr val="FF0000"/>
                </a:solidFill>
              </a:rPr>
              <a:t>10.5</a:t>
            </a:r>
            <a:r>
              <a:rPr lang="ja-JP" altLang="en-US" sz="1050" b="1" dirty="0">
                <a:solidFill>
                  <a:srgbClr val="FF0000"/>
                </a:solidFill>
              </a:rPr>
              <a:t>ポイント</a:t>
            </a:r>
          </a:p>
          <a:p>
            <a:r>
              <a:rPr lang="ja-JP" altLang="en-US" sz="1050" b="1" dirty="0">
                <a:solidFill>
                  <a:srgbClr val="FF0000"/>
                </a:solidFill>
              </a:rPr>
              <a:t>・</a:t>
            </a:r>
            <a:r>
              <a:rPr lang="en-US" altLang="ja-JP" sz="1050" b="1" dirty="0">
                <a:solidFill>
                  <a:srgbClr val="FF0000"/>
                </a:solidFill>
              </a:rPr>
              <a:t>※</a:t>
            </a:r>
            <a:r>
              <a:rPr lang="ja-JP" altLang="en-US" sz="1050" b="1" dirty="0">
                <a:solidFill>
                  <a:srgbClr val="FF0000"/>
                </a:solidFill>
              </a:rPr>
              <a:t>印の箇所は実施主体は記入不要</a:t>
            </a:r>
            <a:endParaRPr kumimoji="1" lang="ja-JP" altLang="en-US" sz="1050" b="1" dirty="0">
              <a:solidFill>
                <a:srgbClr val="FF0000"/>
              </a:solidFill>
            </a:endParaRPr>
          </a:p>
        </p:txBody>
      </p:sp>
      <p:sp>
        <p:nvSpPr>
          <p:cNvPr id="29" name="正方形/長方形 28">
            <a:extLst>
              <a:ext uri="{FF2B5EF4-FFF2-40B4-BE49-F238E27FC236}">
                <a16:creationId xmlns:a16="http://schemas.microsoft.com/office/drawing/2014/main" id="{92EC2FED-D3D3-8866-6B84-7A03EB008D8A}"/>
              </a:ext>
            </a:extLst>
          </p:cNvPr>
          <p:cNvSpPr/>
          <p:nvPr/>
        </p:nvSpPr>
        <p:spPr>
          <a:xfrm>
            <a:off x="4952628" y="1033129"/>
            <a:ext cx="3846139" cy="830997"/>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本事業の実施体制（連携グループ）を説明してください。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また、事業実施項目ごとの役割等も明記してください。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なお、事業の一部を委託する場合は、委託先、委託業務の内容を記載してください。</a:t>
            </a:r>
            <a:endParaRPr lang="en-US" altLang="ja-JP" sz="1200" b="1" dirty="0">
              <a:solidFill>
                <a:srgbClr val="FF0000"/>
              </a:solidFill>
              <a:ea typeface="ＭＳ Ｐゴシック" charset="-128"/>
            </a:endParaRPr>
          </a:p>
        </p:txBody>
      </p:sp>
      <p:sp>
        <p:nvSpPr>
          <p:cNvPr id="30" name="正方形/長方形 29">
            <a:extLst>
              <a:ext uri="{FF2B5EF4-FFF2-40B4-BE49-F238E27FC236}">
                <a16:creationId xmlns:a16="http://schemas.microsoft.com/office/drawing/2014/main" id="{B23DEE65-10F3-BDDB-5493-E37DD01E78A0}"/>
              </a:ext>
            </a:extLst>
          </p:cNvPr>
          <p:cNvSpPr/>
          <p:nvPr/>
        </p:nvSpPr>
        <p:spPr>
          <a:xfrm>
            <a:off x="4839721" y="2813268"/>
            <a:ext cx="4030798" cy="830997"/>
          </a:xfrm>
          <a:prstGeom prst="rect">
            <a:avLst/>
          </a:prstGeom>
          <a:ln>
            <a:solidFill>
              <a:srgbClr val="FF0000"/>
            </a:solidFill>
          </a:ln>
        </p:spPr>
        <p:txBody>
          <a:bodyPr wrap="square">
            <a:spAutoFit/>
          </a:bodyPr>
          <a:lstStyle/>
          <a:p>
            <a:pPr>
              <a:defRPr/>
            </a:pPr>
            <a:r>
              <a:rPr lang="ja-JP" altLang="en-US" sz="1200" b="1" dirty="0">
                <a:solidFill>
                  <a:srgbClr val="FF0000"/>
                </a:solidFill>
                <a:ea typeface="ＭＳ Ｐゴシック" charset="-128"/>
              </a:rPr>
              <a:t>本事業で取り組む、利用拡大に向けた実施項目</a:t>
            </a:r>
            <a:r>
              <a:rPr lang="en-US" altLang="ja-JP" sz="1200" b="1" dirty="0">
                <a:solidFill>
                  <a:srgbClr val="FF0000"/>
                </a:solidFill>
                <a:ea typeface="ＭＳ Ｐゴシック" charset="-128"/>
              </a:rPr>
              <a:t>(</a:t>
            </a:r>
            <a:r>
              <a:rPr lang="ja-JP" altLang="en-US" sz="1200" b="1" dirty="0">
                <a:solidFill>
                  <a:srgbClr val="FF0000"/>
                </a:solidFill>
                <a:ea typeface="ＭＳ Ｐゴシック" charset="-128"/>
              </a:rPr>
              <a:t>具体的な活動内容）を箇条書きしてください。</a:t>
            </a:r>
            <a:endParaRPr lang="en-US" altLang="ja-JP" sz="1200" b="1" dirty="0">
              <a:solidFill>
                <a:srgbClr val="FF0000"/>
              </a:solidFill>
              <a:ea typeface="ＭＳ Ｐゴシック" charset="-128"/>
            </a:endParaRPr>
          </a:p>
          <a:p>
            <a:pPr>
              <a:defRPr/>
            </a:pPr>
            <a:r>
              <a:rPr lang="ja-JP" altLang="en-US" sz="1200" b="1" dirty="0">
                <a:solidFill>
                  <a:srgbClr val="FF0000"/>
                </a:solidFill>
                <a:ea typeface="ＭＳ Ｐゴシック" charset="-128"/>
              </a:rPr>
              <a:t>また、本事業の成果の普及・活用に関し、用いる手法や工夫する点、こだわり等について記載してください。</a:t>
            </a:r>
          </a:p>
        </p:txBody>
      </p:sp>
      <p:sp>
        <p:nvSpPr>
          <p:cNvPr id="51" name="正方形/長方形 50">
            <a:extLst>
              <a:ext uri="{FF2B5EF4-FFF2-40B4-BE49-F238E27FC236}">
                <a16:creationId xmlns:a16="http://schemas.microsoft.com/office/drawing/2014/main" id="{152C313A-AE16-58DA-EB28-5A70997BB9ED}"/>
              </a:ext>
            </a:extLst>
          </p:cNvPr>
          <p:cNvSpPr/>
          <p:nvPr/>
        </p:nvSpPr>
        <p:spPr>
          <a:xfrm>
            <a:off x="2676662" y="5666007"/>
            <a:ext cx="3684022" cy="276999"/>
          </a:xfrm>
          <a:prstGeom prst="rect">
            <a:avLst/>
          </a:prstGeom>
          <a:ln>
            <a:solidFill>
              <a:srgbClr val="FF0000"/>
            </a:solidFill>
          </a:ln>
        </p:spPr>
        <p:txBody>
          <a:bodyPr wrap="none">
            <a:spAutoFit/>
          </a:bodyPr>
          <a:lstStyle/>
          <a:p>
            <a:pPr>
              <a:defRPr/>
            </a:pPr>
            <a:r>
              <a:rPr lang="ja-JP" altLang="en-US" sz="1200" b="1" dirty="0">
                <a:solidFill>
                  <a:srgbClr val="FF0000"/>
                </a:solidFill>
                <a:ea typeface="ＭＳ Ｐゴシック" charset="-128"/>
              </a:rPr>
              <a:t>実施項目ごとに実施時期を記載して説明してください。</a:t>
            </a:r>
          </a:p>
        </p:txBody>
      </p:sp>
      <p:sp>
        <p:nvSpPr>
          <p:cNvPr id="31" name="タイトル 37">
            <a:extLst>
              <a:ext uri="{FF2B5EF4-FFF2-40B4-BE49-F238E27FC236}">
                <a16:creationId xmlns:a16="http://schemas.microsoft.com/office/drawing/2014/main" id="{6976AA03-EB3B-9D15-D3C0-E9D12815F5F8}"/>
              </a:ext>
            </a:extLst>
          </p:cNvPr>
          <p:cNvSpPr txBox="1">
            <a:spLocks/>
          </p:cNvSpPr>
          <p:nvPr/>
        </p:nvSpPr>
        <p:spPr>
          <a:xfrm>
            <a:off x="-4177" y="-3538"/>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80158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zh-TW" altLang="en-US" sz="1200" b="0" dirty="0">
                <a:solidFill>
                  <a:schemeClr val="tx1"/>
                </a:solidFill>
                <a:latin typeface="+mn-ea"/>
                <a:ea typeface="ＭＳ Ｐゴシック" charset="-128"/>
              </a:rPr>
              <a:t>事業実施主体</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○○地区広葉樹利用組合</a:t>
            </a:r>
            <a:endParaRPr lang="zh-TW" altLang="en-US" sz="1200" b="0" dirty="0">
              <a:solidFill>
                <a:schemeClr val="tx1"/>
              </a:solidFill>
              <a:latin typeface="+mn-ea"/>
              <a:ea typeface="ＭＳ Ｐゴシック" charset="-128"/>
            </a:endParaRPr>
          </a:p>
        </p:txBody>
      </p:sp>
      <p:sp>
        <p:nvSpPr>
          <p:cNvPr id="6" name="正方形/長方形 5"/>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grpSp>
        <p:nvGrpSpPr>
          <p:cNvPr id="7" name="グループ化 6"/>
          <p:cNvGrpSpPr/>
          <p:nvPr/>
        </p:nvGrpSpPr>
        <p:grpSpPr>
          <a:xfrm>
            <a:off x="138113" y="6282468"/>
            <a:ext cx="8871082" cy="514350"/>
            <a:chOff x="138113" y="6282468"/>
            <a:chExt cx="8934866" cy="514350"/>
          </a:xfrm>
        </p:grpSpPr>
        <p:sp>
          <p:nvSpPr>
            <p:cNvPr id="8" name="正方形/長方形 7"/>
            <p:cNvSpPr/>
            <p:nvPr/>
          </p:nvSpPr>
          <p:spPr bwMode="auto">
            <a:xfrm>
              <a:off x="138113" y="6282468"/>
              <a:ext cx="7057817"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9" name="正方形/長方形 8"/>
            <p:cNvSpPr/>
            <p:nvPr/>
          </p:nvSpPr>
          <p:spPr bwMode="auto">
            <a:xfrm>
              <a:off x="7195930"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0" name="正方形/長方形 9"/>
            <p:cNvSpPr/>
            <p:nvPr/>
          </p:nvSpPr>
          <p:spPr bwMode="auto">
            <a:xfrm>
              <a:off x="7821613"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11" name="正方形/長方形 10"/>
            <p:cNvSpPr/>
            <p:nvPr/>
          </p:nvSpPr>
          <p:spPr bwMode="auto">
            <a:xfrm>
              <a:off x="8447296" y="6282468"/>
              <a:ext cx="625683" cy="514350"/>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grpSp>
      <p:grpSp>
        <p:nvGrpSpPr>
          <p:cNvPr id="2" name="グループ化 1"/>
          <p:cNvGrpSpPr/>
          <p:nvPr/>
        </p:nvGrpSpPr>
        <p:grpSpPr>
          <a:xfrm>
            <a:off x="190681" y="3564297"/>
            <a:ext cx="4201015" cy="1709774"/>
            <a:chOff x="190681" y="3564297"/>
            <a:chExt cx="4201015" cy="1709774"/>
          </a:xfrm>
        </p:grpSpPr>
        <p:sp>
          <p:nvSpPr>
            <p:cNvPr id="13" name="正方形/長方形 12"/>
            <p:cNvSpPr/>
            <p:nvPr/>
          </p:nvSpPr>
          <p:spPr bwMode="auto">
            <a:xfrm>
              <a:off x="190681" y="3657601"/>
              <a:ext cx="4201015" cy="1616470"/>
            </a:xfrm>
            <a:prstGeom prst="rect">
              <a:avLst/>
            </a:prstGeom>
            <a:noFill/>
            <a:ln w="19050" cap="flat" cmpd="sng" algn="ctr">
              <a:solidFill>
                <a:schemeClr val="accent1">
                  <a:lumMod val="75000"/>
                </a:schemeClr>
              </a:solidFill>
              <a:prstDash val="dash"/>
              <a:round/>
              <a:headEnd type="none" w="med" len="med"/>
              <a:tailEnd type="none" w="med" len="med"/>
            </a:ln>
            <a:effectLst/>
          </p:spPr>
          <p:txBody>
            <a:bodyPr wrap="none" anchor="ctr"/>
            <a:lstStyle/>
            <a:p>
              <a:pPr algn="ctr" eaLnBrk="1" hangingPunct="1">
                <a:defRPr/>
              </a:pPr>
              <a:endParaRPr lang="ja-JP" altLang="en-US" sz="1200" b="0" dirty="0">
                <a:solidFill>
                  <a:schemeClr val="tx1"/>
                </a:solidFill>
                <a:latin typeface="+mn-ea"/>
                <a:ea typeface="+mn-ea"/>
              </a:endParaRPr>
            </a:p>
          </p:txBody>
        </p:sp>
        <p:sp>
          <p:nvSpPr>
            <p:cNvPr id="14" name="AutoShape 10"/>
            <p:cNvSpPr>
              <a:spLocks noChangeArrowheads="1"/>
            </p:cNvSpPr>
            <p:nvPr/>
          </p:nvSpPr>
          <p:spPr bwMode="auto">
            <a:xfrm>
              <a:off x="190681" y="3564297"/>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15" name="正方形/長方形 62"/>
          <p:cNvSpPr>
            <a:spLocks noChangeArrowheads="1"/>
          </p:cNvSpPr>
          <p:nvPr/>
        </p:nvSpPr>
        <p:spPr bwMode="auto">
          <a:xfrm>
            <a:off x="138114" y="899556"/>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背景と目的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bwMode="auto">
          <a:xfrm>
            <a:off x="138113" y="1111783"/>
            <a:ext cx="4339691" cy="937554"/>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eaLnBrk="1" hangingPunct="1">
              <a:defRPr/>
            </a:pPr>
            <a:endParaRPr lang="ja-JP" altLang="en-US" sz="1100" b="0" dirty="0">
              <a:solidFill>
                <a:schemeClr val="tx1"/>
              </a:solidFill>
              <a:latin typeface="+mn-ea"/>
              <a:ea typeface="+mn-ea"/>
            </a:endParaRPr>
          </a:p>
        </p:txBody>
      </p:sp>
      <p:sp>
        <p:nvSpPr>
          <p:cNvPr id="17" name="正方形/長方形 106"/>
          <p:cNvSpPr>
            <a:spLocks noChangeArrowheads="1"/>
          </p:cNvSpPr>
          <p:nvPr/>
        </p:nvSpPr>
        <p:spPr bwMode="auto">
          <a:xfrm>
            <a:off x="138113" y="2357281"/>
            <a:ext cx="4339691" cy="298984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18" name="正方形/長方形 107"/>
          <p:cNvSpPr>
            <a:spLocks noChangeArrowheads="1"/>
          </p:cNvSpPr>
          <p:nvPr/>
        </p:nvSpPr>
        <p:spPr bwMode="auto">
          <a:xfrm>
            <a:off x="138113" y="2152415"/>
            <a:ext cx="4083367"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対象とする特用林産物と取組で開発する製品、技術等</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正方形/長方形 106"/>
          <p:cNvSpPr>
            <a:spLocks noChangeArrowheads="1"/>
          </p:cNvSpPr>
          <p:nvPr/>
        </p:nvSpPr>
        <p:spPr bwMode="auto">
          <a:xfrm>
            <a:off x="4669504" y="746973"/>
            <a:ext cx="4339691" cy="1296723"/>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1" name="正方形/長方形 20"/>
          <p:cNvSpPr/>
          <p:nvPr/>
        </p:nvSpPr>
        <p:spPr>
          <a:xfrm>
            <a:off x="138113" y="6078828"/>
            <a:ext cx="1378039" cy="2036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kumimoji="1" lang="ja-JP" altLang="en-US" sz="1200" b="1" dirty="0">
                <a:solidFill>
                  <a:schemeClr val="tx1"/>
                </a:solidFill>
              </a:rPr>
              <a:t>委員のコメント</a:t>
            </a:r>
          </a:p>
        </p:txBody>
      </p:sp>
      <p:sp>
        <p:nvSpPr>
          <p:cNvPr id="22" name="正方形/長方形 62"/>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3" name="正方形/長方形 106"/>
          <p:cNvSpPr>
            <a:spLocks noChangeArrowheads="1"/>
          </p:cNvSpPr>
          <p:nvPr/>
        </p:nvSpPr>
        <p:spPr bwMode="auto">
          <a:xfrm>
            <a:off x="4669504" y="2349501"/>
            <a:ext cx="4339691" cy="2997628"/>
          </a:xfrm>
          <a:prstGeom prst="rect">
            <a:avLst/>
          </a:prstGeom>
          <a:noFill/>
          <a:ln w="12700" algn="ctr">
            <a:solidFill>
              <a:srgbClr val="76B531"/>
            </a:solidFill>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HGP創英角ｺﾞｼｯｸUB" panose="020B0900000000000000" pitchFamily="50" charset="-128"/>
            </a:endParaRPr>
          </a:p>
        </p:txBody>
      </p:sp>
      <p:sp>
        <p:nvSpPr>
          <p:cNvPr id="24" name="正方形/長方形 62"/>
          <p:cNvSpPr>
            <a:spLocks noChangeArrowheads="1"/>
          </p:cNvSpPr>
          <p:nvPr/>
        </p:nvSpPr>
        <p:spPr bwMode="auto">
          <a:xfrm>
            <a:off x="4669504" y="2146300"/>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事業内容（利用拡大に向けた具体的な実施項目）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p:cNvSpPr/>
          <p:nvPr/>
        </p:nvSpPr>
        <p:spPr>
          <a:xfrm>
            <a:off x="7145546" y="6078828"/>
            <a:ext cx="1863649" cy="19654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rPr>
              <a:t>※</a:t>
            </a:r>
            <a:r>
              <a:rPr lang="ja-JP" altLang="en-US" sz="1200" b="1" dirty="0">
                <a:solidFill>
                  <a:schemeClr val="tx1"/>
                </a:solidFill>
              </a:rPr>
              <a:t>評価</a:t>
            </a:r>
            <a:endParaRPr kumimoji="1" lang="ja-JP" altLang="en-US" sz="1200" b="1" dirty="0">
              <a:solidFill>
                <a:schemeClr val="tx1"/>
              </a:solidFill>
            </a:endParaRPr>
          </a:p>
        </p:txBody>
      </p:sp>
      <p:sp>
        <p:nvSpPr>
          <p:cNvPr id="28" name="正方形/長方形 27"/>
          <p:cNvSpPr/>
          <p:nvPr/>
        </p:nvSpPr>
        <p:spPr bwMode="auto">
          <a:xfrm>
            <a:off x="138113" y="5429500"/>
            <a:ext cx="8859417" cy="552057"/>
          </a:xfrm>
          <a:prstGeom prst="rect">
            <a:avLst/>
          </a:prstGeom>
          <a:noFill/>
          <a:ln w="12700" cap="flat" cmpd="sng" algn="ctr">
            <a:solidFill>
              <a:srgbClr val="76B531"/>
            </a:solidFill>
            <a:prstDash val="solid"/>
            <a:round/>
            <a:headEnd type="none" w="med" len="med"/>
            <a:tailEnd type="none" w="med" len="med"/>
          </a:ln>
          <a:effectLst/>
        </p:spPr>
        <p:txBody>
          <a:bodyPr wrap="none" anchor="ctr"/>
          <a:lstStyle/>
          <a:p>
            <a:pPr algn="ctr" eaLnBrk="1" hangingPunct="1">
              <a:defRPr/>
            </a:pPr>
            <a:endParaRPr lang="ja-JP" altLang="en-US" dirty="0">
              <a:effectLst>
                <a:outerShdw blurRad="38100" dist="38100" dir="2700000" algn="tl">
                  <a:srgbClr val="000000">
                    <a:alpha val="43137"/>
                  </a:srgbClr>
                </a:outerShdw>
              </a:effectLst>
              <a:ea typeface="HGP創英角ｺﾞｼｯｸUB" pitchFamily="50" charset="-128"/>
            </a:endParaRPr>
          </a:p>
        </p:txBody>
      </p:sp>
      <p:sp>
        <p:nvSpPr>
          <p:cNvPr id="33" name="正方形/長方形 62"/>
          <p:cNvSpPr>
            <a:spLocks noChangeArrowheads="1"/>
          </p:cNvSpPr>
          <p:nvPr/>
        </p:nvSpPr>
        <p:spPr bwMode="auto">
          <a:xfrm>
            <a:off x="138112" y="5429500"/>
            <a:ext cx="927245" cy="193659"/>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スケジュール</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正方形/長方形 62"/>
          <p:cNvSpPr>
            <a:spLocks noChangeArrowheads="1"/>
          </p:cNvSpPr>
          <p:nvPr/>
        </p:nvSpPr>
        <p:spPr bwMode="auto">
          <a:xfrm>
            <a:off x="1089777"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７月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5" name="正方形/長方形 62"/>
          <p:cNvSpPr>
            <a:spLocks noChangeArrowheads="1"/>
          </p:cNvSpPr>
          <p:nvPr/>
        </p:nvSpPr>
        <p:spPr bwMode="auto">
          <a:xfrm>
            <a:off x="2221296"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８月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6" name="正方形/長方形 62"/>
          <p:cNvSpPr>
            <a:spLocks noChangeArrowheads="1"/>
          </p:cNvSpPr>
          <p:nvPr/>
        </p:nvSpPr>
        <p:spPr bwMode="auto">
          <a:xfrm>
            <a:off x="3352815"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９月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正方形/長方形 62"/>
          <p:cNvSpPr>
            <a:spLocks noChangeArrowheads="1"/>
          </p:cNvSpPr>
          <p:nvPr/>
        </p:nvSpPr>
        <p:spPr bwMode="auto">
          <a:xfrm>
            <a:off x="4484334"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１０月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正方形/長方形 62"/>
          <p:cNvSpPr>
            <a:spLocks noChangeArrowheads="1"/>
          </p:cNvSpPr>
          <p:nvPr/>
        </p:nvSpPr>
        <p:spPr bwMode="auto">
          <a:xfrm>
            <a:off x="561585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正方形/長方形 62"/>
          <p:cNvSpPr>
            <a:spLocks noChangeArrowheads="1"/>
          </p:cNvSpPr>
          <p:nvPr/>
        </p:nvSpPr>
        <p:spPr bwMode="auto">
          <a:xfrm>
            <a:off x="6747372"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１２月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62"/>
          <p:cNvSpPr>
            <a:spLocks noChangeArrowheads="1"/>
          </p:cNvSpPr>
          <p:nvPr/>
        </p:nvSpPr>
        <p:spPr bwMode="auto">
          <a:xfrm>
            <a:off x="7878893" y="5429500"/>
            <a:ext cx="1116000" cy="193659"/>
          </a:xfrm>
          <a:prstGeom prst="rect">
            <a:avLst/>
          </a:prstGeom>
          <a:solidFill>
            <a:schemeClr val="accent2">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１月</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bwMode="auto">
          <a:xfrm>
            <a:off x="0" y="453116"/>
            <a:ext cx="4373231" cy="502276"/>
          </a:xfrm>
          <a:prstGeom prst="rect">
            <a:avLst/>
          </a:prstGeom>
          <a:noFill/>
          <a:ln w="9525" cap="flat" cmpd="sng" algn="ctr">
            <a:noFill/>
            <a:prstDash val="solid"/>
            <a:round/>
            <a:headEnd type="none" w="med" len="med"/>
            <a:tailEnd type="none" w="med" len="med"/>
          </a:ln>
          <a:effectLst/>
        </p:spPr>
        <p:txBody>
          <a:bodyPr wrap="none" anchor="ctr"/>
          <a:lstStyle/>
          <a:p>
            <a:pPr eaLnBrk="1" hangingPunct="1">
              <a:lnSpc>
                <a:spcPct val="150000"/>
              </a:lnSpc>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クヌギ資源循環利用モデル構築推進事業</a:t>
            </a:r>
            <a:endParaRPr lang="zh-TW" altLang="en-US" sz="1600" b="1" dirty="0">
              <a:solidFill>
                <a:schemeClr val="tx1"/>
              </a:solidFill>
              <a:latin typeface="+mn-ea"/>
              <a:ea typeface="ＭＳ Ｐゴシック" charset="-128"/>
            </a:endParaRPr>
          </a:p>
        </p:txBody>
      </p:sp>
      <p:sp>
        <p:nvSpPr>
          <p:cNvPr id="42" name="正方形/長方形 41"/>
          <p:cNvSpPr/>
          <p:nvPr/>
        </p:nvSpPr>
        <p:spPr>
          <a:xfrm>
            <a:off x="190681" y="1143451"/>
            <a:ext cx="4201015" cy="900246"/>
          </a:xfrm>
          <a:prstGeom prst="rect">
            <a:avLst/>
          </a:prstGeom>
        </p:spPr>
        <p:txBody>
          <a:bodyPr wrap="square">
            <a:spAutoFit/>
          </a:bodyPr>
          <a:lstStyle/>
          <a:p>
            <a:r>
              <a:rPr lang="en-US" altLang="ja-JP" sz="1050" dirty="0"/>
              <a:t>【</a:t>
            </a:r>
            <a:r>
              <a:rPr lang="ja-JP" altLang="en-US" sz="1050" dirty="0"/>
              <a:t>背景</a:t>
            </a:r>
            <a:r>
              <a:rPr lang="en-US" altLang="ja-JP" sz="1050" dirty="0"/>
              <a:t>】</a:t>
            </a:r>
          </a:p>
          <a:p>
            <a:pPr marL="92075" indent="-92075"/>
            <a:r>
              <a:rPr lang="ja-JP" altLang="en-US" sz="1050" dirty="0"/>
              <a:t>・豊富なクヌギ資源のきのこ原木、薪炭材利用では、収益性が悪く、高齢化と併せて生産者の急激な減少が起き、クヌギ林の利用が進まない。</a:t>
            </a:r>
            <a:endParaRPr lang="en-US" altLang="ja-JP" sz="1050" dirty="0"/>
          </a:p>
          <a:p>
            <a:r>
              <a:rPr lang="en-US" altLang="ja-JP" sz="1050" dirty="0"/>
              <a:t>【</a:t>
            </a:r>
            <a:r>
              <a:rPr lang="ja-JP" altLang="en-US" sz="1050" dirty="0"/>
              <a:t>目的</a:t>
            </a:r>
            <a:r>
              <a:rPr lang="en-US" altLang="ja-JP" sz="1050" dirty="0"/>
              <a:t>】</a:t>
            </a:r>
          </a:p>
          <a:p>
            <a:r>
              <a:rPr lang="ja-JP" altLang="en-US" sz="1050" dirty="0"/>
              <a:t>・樹皮の生薬原料化と樹幹の薪、きのこ原木としての活用</a:t>
            </a:r>
            <a:endParaRPr lang="ja-JP" altLang="ja-JP" sz="1050" dirty="0"/>
          </a:p>
        </p:txBody>
      </p:sp>
      <p:sp>
        <p:nvSpPr>
          <p:cNvPr id="43" name="正方形/長方形 42"/>
          <p:cNvSpPr/>
          <p:nvPr/>
        </p:nvSpPr>
        <p:spPr>
          <a:xfrm>
            <a:off x="207450" y="2351641"/>
            <a:ext cx="4201015" cy="1061829"/>
          </a:xfrm>
          <a:prstGeom prst="rect">
            <a:avLst/>
          </a:prstGeom>
        </p:spPr>
        <p:txBody>
          <a:bodyPr wrap="square">
            <a:spAutoFit/>
          </a:bodyPr>
          <a:lstStyle/>
          <a:p>
            <a:r>
              <a:rPr lang="ja-JP" altLang="en-US" sz="1050" dirty="0"/>
              <a:t>〇クヌギ樹皮の生薬（ボクソク）原料化</a:t>
            </a:r>
            <a:endParaRPr lang="en-US" altLang="ja-JP" sz="1050" dirty="0"/>
          </a:p>
          <a:p>
            <a:r>
              <a:rPr lang="ja-JP" altLang="en-US" sz="1050" dirty="0"/>
              <a:t>・クヌギの生薬原料用剥皮機械の開発</a:t>
            </a:r>
            <a:endParaRPr lang="en-US" altLang="ja-JP" sz="1050" dirty="0"/>
          </a:p>
          <a:p>
            <a:r>
              <a:rPr lang="ja-JP" altLang="en-US" sz="1050" dirty="0"/>
              <a:t>・生薬原料の洗浄技術の開発</a:t>
            </a:r>
            <a:endParaRPr lang="en-US" altLang="ja-JP" sz="1050" dirty="0"/>
          </a:p>
          <a:p>
            <a:r>
              <a:rPr lang="ja-JP" altLang="en-US" sz="1050" dirty="0"/>
              <a:t>○剥皮後のクヌギ樹幹の利用</a:t>
            </a:r>
            <a:endParaRPr lang="en-US" altLang="ja-JP" sz="1050" dirty="0"/>
          </a:p>
          <a:p>
            <a:r>
              <a:rPr lang="ja-JP" altLang="en-US" sz="1050" dirty="0"/>
              <a:t>・剥皮薪の需要調査、試用アンケート調査</a:t>
            </a:r>
            <a:endParaRPr lang="en-US" altLang="ja-JP" sz="1050" dirty="0"/>
          </a:p>
          <a:p>
            <a:r>
              <a:rPr lang="ja-JP" altLang="en-US" sz="1050" dirty="0"/>
              <a:t>・剥皮後のクヌギによるマイタケ栽培試験</a:t>
            </a:r>
            <a:endParaRPr lang="en-US" altLang="ja-JP" sz="1050" dirty="0"/>
          </a:p>
        </p:txBody>
      </p:sp>
      <p:sp>
        <p:nvSpPr>
          <p:cNvPr id="44" name="正方形/長方形 43"/>
          <p:cNvSpPr/>
          <p:nvPr/>
        </p:nvSpPr>
        <p:spPr>
          <a:xfrm>
            <a:off x="4669503" y="2406937"/>
            <a:ext cx="4201015" cy="2354491"/>
          </a:xfrm>
          <a:prstGeom prst="rect">
            <a:avLst/>
          </a:prstGeom>
        </p:spPr>
        <p:txBody>
          <a:bodyPr wrap="square">
            <a:spAutoFit/>
          </a:bodyPr>
          <a:lstStyle/>
          <a:p>
            <a:r>
              <a:rPr lang="ja-JP" altLang="en-US" sz="1050" dirty="0"/>
              <a:t>①クヌギの生薬（ボクソク）原料化</a:t>
            </a:r>
            <a:endParaRPr lang="en-US" altLang="ja-JP" sz="1050" dirty="0"/>
          </a:p>
          <a:p>
            <a:pPr marL="92075"/>
            <a:r>
              <a:rPr lang="ja-JP" altLang="en-US" sz="1050" dirty="0"/>
              <a:t>・打撃式及び圧迫式の皮剥機の開発、比較。</a:t>
            </a:r>
            <a:endParaRPr lang="en-US" altLang="ja-JP" sz="1050" dirty="0"/>
          </a:p>
          <a:p>
            <a:pPr marL="182563" indent="-90488"/>
            <a:r>
              <a:rPr lang="ja-JP" altLang="en-US" sz="1050" dirty="0"/>
              <a:t>・剥皮した樹皮のブラシ等による洗浄と高圧洗浄機を利用した洗浄の比較、高圧洗浄機の適正水圧の試験。</a:t>
            </a:r>
            <a:endParaRPr lang="en-US" altLang="ja-JP" sz="1050" dirty="0"/>
          </a:p>
          <a:p>
            <a:endParaRPr lang="en-US" altLang="ja-JP" sz="1050" dirty="0"/>
          </a:p>
          <a:p>
            <a:r>
              <a:rPr lang="ja-JP" altLang="en-US" sz="1050" dirty="0"/>
              <a:t>②剥皮薪の需要調査、試用アンケート調査</a:t>
            </a:r>
            <a:endParaRPr lang="en-US" altLang="ja-JP" sz="1050" dirty="0"/>
          </a:p>
          <a:p>
            <a:pPr marL="182563" indent="-90488"/>
            <a:r>
              <a:rPr lang="ja-JP" altLang="en-US" sz="1050" dirty="0"/>
              <a:t>・剥皮したクヌギの薪の需要について燃料問屋等への聞き取り調査</a:t>
            </a:r>
            <a:endParaRPr lang="en-US" altLang="ja-JP" sz="1050" dirty="0"/>
          </a:p>
          <a:p>
            <a:pPr marL="182563" indent="-90488"/>
            <a:r>
              <a:rPr lang="ja-JP" altLang="en-US" sz="1050" dirty="0"/>
              <a:t>・薪ストーブ利用者、窯焼きピザ店等で剥皮薪の試用を依頼し、皮付き薪との比較</a:t>
            </a:r>
            <a:endParaRPr lang="en-US" altLang="ja-JP" sz="1050" dirty="0"/>
          </a:p>
          <a:p>
            <a:endParaRPr lang="en-US" altLang="ja-JP" sz="1050" dirty="0"/>
          </a:p>
          <a:p>
            <a:r>
              <a:rPr lang="ja-JP" altLang="en-US" sz="1050" dirty="0"/>
              <a:t>③剥皮したクヌギを利用したマイタケ栽培</a:t>
            </a:r>
            <a:endParaRPr lang="en-US" altLang="ja-JP" sz="1050" dirty="0"/>
          </a:p>
          <a:p>
            <a:pPr marL="182563" indent="-90488"/>
            <a:r>
              <a:rPr lang="ja-JP" altLang="en-US" sz="1050" dirty="0"/>
              <a:t>・剥皮原木と全木原木の間のマイタケ菌糸まん延状況の比較試験</a:t>
            </a:r>
            <a:endParaRPr lang="en-US" altLang="ja-JP" sz="1050" dirty="0"/>
          </a:p>
          <a:p>
            <a:pPr marL="182563" indent="-90488"/>
            <a:r>
              <a:rPr lang="ja-JP" altLang="en-US" sz="1050" dirty="0"/>
              <a:t>・剥皮原木と全木原木から製造したおが粉の間のマイタケ菌糸まん延状況の比較試験</a:t>
            </a:r>
            <a:endParaRPr lang="en-US" altLang="ja-JP" sz="1050" dirty="0"/>
          </a:p>
        </p:txBody>
      </p:sp>
      <p:sp>
        <p:nvSpPr>
          <p:cNvPr id="45" name="正方形/長方形 44"/>
          <p:cNvSpPr/>
          <p:nvPr/>
        </p:nvSpPr>
        <p:spPr>
          <a:xfrm>
            <a:off x="4669504" y="805341"/>
            <a:ext cx="4201015" cy="1061829"/>
          </a:xfrm>
          <a:prstGeom prst="rect">
            <a:avLst/>
          </a:prstGeom>
        </p:spPr>
        <p:txBody>
          <a:bodyPr wrap="square">
            <a:spAutoFit/>
          </a:bodyPr>
          <a:lstStyle/>
          <a:p>
            <a:r>
              <a:rPr lang="ja-JP" altLang="en-US" sz="1050" dirty="0"/>
              <a:t>〇　</a:t>
            </a:r>
            <a:r>
              <a:rPr lang="zh-TW" altLang="en-US" sz="1050" dirty="0"/>
              <a:t>○○地区広葉樹利用組合</a:t>
            </a:r>
            <a:endParaRPr lang="en-US" altLang="ja-JP" sz="1050" dirty="0"/>
          </a:p>
          <a:p>
            <a:r>
              <a:rPr lang="ja-JP" altLang="en-US" sz="1050" dirty="0"/>
              <a:t>　</a:t>
            </a:r>
            <a:endParaRPr lang="en-US" altLang="ja-JP" sz="1050" dirty="0"/>
          </a:p>
          <a:p>
            <a:r>
              <a:rPr lang="ja-JP" altLang="en-US" sz="1050" dirty="0"/>
              <a:t>　協力事業者：</a:t>
            </a:r>
            <a:r>
              <a:rPr lang="en-US" altLang="ja-JP" sz="1050" dirty="0"/>
              <a:t>	</a:t>
            </a:r>
            <a:r>
              <a:rPr lang="ja-JP" altLang="en-US" sz="1050" dirty="0"/>
              <a:t>○○鉄工株式会社（剥皮洗浄機の共同開発）</a:t>
            </a:r>
            <a:endParaRPr lang="en-US" altLang="ja-JP" sz="1050" dirty="0"/>
          </a:p>
          <a:p>
            <a:r>
              <a:rPr lang="ja-JP" altLang="en-US" sz="1050" dirty="0"/>
              <a:t>　　　　　　　　　</a:t>
            </a:r>
            <a:r>
              <a:rPr lang="en-US" altLang="ja-JP" sz="1050" dirty="0"/>
              <a:t>	</a:t>
            </a:r>
            <a:r>
              <a:rPr lang="ja-JP" altLang="en-US" sz="1050" dirty="0"/>
              <a:t>○○県森林技術センター（マイタケの栽培試験）</a:t>
            </a:r>
            <a:endParaRPr lang="en-US" altLang="ja-JP" sz="1050" dirty="0"/>
          </a:p>
          <a:p>
            <a:r>
              <a:rPr lang="ja-JP" altLang="en-US" sz="1050" dirty="0"/>
              <a:t>　　　　　</a:t>
            </a:r>
            <a:endParaRPr lang="en-US" altLang="ja-JP" sz="1050" dirty="0"/>
          </a:p>
          <a:p>
            <a:endParaRPr lang="en-US" altLang="ja-JP" sz="1050" dirty="0"/>
          </a:p>
        </p:txBody>
      </p:sp>
      <p:sp>
        <p:nvSpPr>
          <p:cNvPr id="3" name="正方形/長方形 2">
            <a:extLst>
              <a:ext uri="{FF2B5EF4-FFF2-40B4-BE49-F238E27FC236}">
                <a16:creationId xmlns:a16="http://schemas.microsoft.com/office/drawing/2014/main" id="{BC86F84C-BC47-2F79-411E-368C842C7E68}"/>
              </a:ext>
            </a:extLst>
          </p:cNvPr>
          <p:cNvSpPr/>
          <p:nvPr/>
        </p:nvSpPr>
        <p:spPr bwMode="auto">
          <a:xfrm>
            <a:off x="7517205" y="-12892"/>
            <a:ext cx="1643063" cy="70821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wrap="none" anchor="ctr"/>
          <a:lstStyle/>
          <a:p>
            <a:pPr algn="ctr" eaLnBrk="1" hangingPunct="1">
              <a:defRPr/>
            </a:pPr>
            <a:r>
              <a:rPr lang="ja-JP" altLang="en-US" sz="2400" b="0" dirty="0">
                <a:solidFill>
                  <a:schemeClr val="tx1"/>
                </a:solidFill>
                <a:latin typeface="+mn-ea"/>
                <a:ea typeface="+mn-ea"/>
              </a:rPr>
              <a:t>記載例</a:t>
            </a:r>
          </a:p>
        </p:txBody>
      </p:sp>
      <p:sp>
        <p:nvSpPr>
          <p:cNvPr id="50" name="角丸四角形 62">
            <a:extLst>
              <a:ext uri="{FF2B5EF4-FFF2-40B4-BE49-F238E27FC236}">
                <a16:creationId xmlns:a16="http://schemas.microsoft.com/office/drawing/2014/main" id="{9AD4421C-F742-EFEC-EFE9-7F3A2826AB3D}"/>
              </a:ext>
            </a:extLst>
          </p:cNvPr>
          <p:cNvSpPr/>
          <p:nvPr/>
        </p:nvSpPr>
        <p:spPr>
          <a:xfrm>
            <a:off x="8311896" y="5652934"/>
            <a:ext cx="629702" cy="28124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報告書作成</a:t>
            </a:r>
          </a:p>
        </p:txBody>
      </p:sp>
      <p:pic>
        <p:nvPicPr>
          <p:cNvPr id="52" name="図 51" descr="屋外, 写真, 靴, 立つ が含まれている画像&#10;&#10;自動的に生成された説明">
            <a:extLst>
              <a:ext uri="{FF2B5EF4-FFF2-40B4-BE49-F238E27FC236}">
                <a16:creationId xmlns:a16="http://schemas.microsoft.com/office/drawing/2014/main" id="{32BD9E07-84E0-C43D-8C61-ADA441A8A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391" y="3863932"/>
            <a:ext cx="1089851" cy="1135262"/>
          </a:xfrm>
          <a:prstGeom prst="rect">
            <a:avLst/>
          </a:prstGeom>
        </p:spPr>
      </p:pic>
      <p:pic>
        <p:nvPicPr>
          <p:cNvPr id="54" name="図 53" descr="ダイアグラム&#10;&#10;自動的に生成された説明">
            <a:extLst>
              <a:ext uri="{FF2B5EF4-FFF2-40B4-BE49-F238E27FC236}">
                <a16:creationId xmlns:a16="http://schemas.microsoft.com/office/drawing/2014/main" id="{8182D76A-99E5-D3C1-CEC5-006635ECF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0242" y="3856087"/>
            <a:ext cx="1228216" cy="1290800"/>
          </a:xfrm>
          <a:prstGeom prst="rect">
            <a:avLst/>
          </a:prstGeom>
        </p:spPr>
      </p:pic>
      <p:pic>
        <p:nvPicPr>
          <p:cNvPr id="56" name="図 55" descr="カーテン, 家具, 屋内, バスケット が含まれている画像&#10;&#10;自動的に生成された説明">
            <a:extLst>
              <a:ext uri="{FF2B5EF4-FFF2-40B4-BE49-F238E27FC236}">
                <a16:creationId xmlns:a16="http://schemas.microsoft.com/office/drawing/2014/main" id="{9DA9118C-3B66-E349-B26F-E52D4EB80D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0229" y="3974942"/>
            <a:ext cx="1694592" cy="981787"/>
          </a:xfrm>
          <a:prstGeom prst="rect">
            <a:avLst/>
          </a:prstGeom>
        </p:spPr>
      </p:pic>
      <p:sp>
        <p:nvSpPr>
          <p:cNvPr id="57" name="テキスト ボックス 56">
            <a:extLst>
              <a:ext uri="{FF2B5EF4-FFF2-40B4-BE49-F238E27FC236}">
                <a16:creationId xmlns:a16="http://schemas.microsoft.com/office/drawing/2014/main" id="{2E380DC1-77B9-2FDF-AE68-9FCDEF077D5E}"/>
              </a:ext>
            </a:extLst>
          </p:cNvPr>
          <p:cNvSpPr txBox="1"/>
          <p:nvPr/>
        </p:nvSpPr>
        <p:spPr>
          <a:xfrm>
            <a:off x="287109" y="5009576"/>
            <a:ext cx="1373318" cy="230832"/>
          </a:xfrm>
          <a:prstGeom prst="rect">
            <a:avLst/>
          </a:prstGeom>
          <a:noFill/>
        </p:spPr>
        <p:txBody>
          <a:bodyPr wrap="square" rtlCol="0">
            <a:spAutoFit/>
          </a:bodyPr>
          <a:lstStyle/>
          <a:p>
            <a:r>
              <a:rPr kumimoji="1" lang="ja-JP" altLang="en-US" sz="900" dirty="0"/>
              <a:t>剥皮後のクヌギ</a:t>
            </a:r>
          </a:p>
        </p:txBody>
      </p:sp>
      <p:sp>
        <p:nvSpPr>
          <p:cNvPr id="58" name="角丸四角形 62">
            <a:extLst>
              <a:ext uri="{FF2B5EF4-FFF2-40B4-BE49-F238E27FC236}">
                <a16:creationId xmlns:a16="http://schemas.microsoft.com/office/drawing/2014/main" id="{11E2C3BF-73FA-856A-E5BD-9359581B8AA8}"/>
              </a:ext>
            </a:extLst>
          </p:cNvPr>
          <p:cNvSpPr/>
          <p:nvPr/>
        </p:nvSpPr>
        <p:spPr>
          <a:xfrm>
            <a:off x="1246077" y="5630612"/>
            <a:ext cx="3162387" cy="18434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剥皮・洗浄機の開発、試用</a:t>
            </a:r>
          </a:p>
        </p:txBody>
      </p:sp>
      <p:sp>
        <p:nvSpPr>
          <p:cNvPr id="59" name="角丸四角形 62">
            <a:extLst>
              <a:ext uri="{FF2B5EF4-FFF2-40B4-BE49-F238E27FC236}">
                <a16:creationId xmlns:a16="http://schemas.microsoft.com/office/drawing/2014/main" id="{6A34D63C-FB8E-ACD9-EF77-A02EF1E3FAAF}"/>
              </a:ext>
            </a:extLst>
          </p:cNvPr>
          <p:cNvSpPr/>
          <p:nvPr/>
        </p:nvSpPr>
        <p:spPr>
          <a:xfrm>
            <a:off x="3785061" y="5793558"/>
            <a:ext cx="3162387" cy="18434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剥皮薪の調査等</a:t>
            </a:r>
          </a:p>
        </p:txBody>
      </p:sp>
      <p:sp>
        <p:nvSpPr>
          <p:cNvPr id="60" name="角丸四角形 62">
            <a:extLst>
              <a:ext uri="{FF2B5EF4-FFF2-40B4-BE49-F238E27FC236}">
                <a16:creationId xmlns:a16="http://schemas.microsoft.com/office/drawing/2014/main" id="{FE65F65D-B557-1C74-8AE1-3180364B38E8}"/>
              </a:ext>
            </a:extLst>
          </p:cNvPr>
          <p:cNvSpPr/>
          <p:nvPr/>
        </p:nvSpPr>
        <p:spPr>
          <a:xfrm>
            <a:off x="5516428" y="5623583"/>
            <a:ext cx="2795467" cy="1699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マイタケの栽培試験</a:t>
            </a:r>
          </a:p>
        </p:txBody>
      </p:sp>
      <p:sp>
        <p:nvSpPr>
          <p:cNvPr id="12" name="タイトル 37">
            <a:extLst>
              <a:ext uri="{FF2B5EF4-FFF2-40B4-BE49-F238E27FC236}">
                <a16:creationId xmlns:a16="http://schemas.microsoft.com/office/drawing/2014/main" id="{CFA1CAB7-C5DC-9DC3-C37B-87E4D7DF616D}"/>
              </a:ext>
            </a:extLst>
          </p:cNvPr>
          <p:cNvSpPr txBox="1">
            <a:spLocks/>
          </p:cNvSpPr>
          <p:nvPr/>
        </p:nvSpPr>
        <p:spPr>
          <a:xfrm>
            <a:off x="5189" y="4745"/>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chemeClr val="bg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6501660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TotalTime>
  <Words>756</Words>
  <Application>Microsoft Office PowerPoint</Application>
  <PresentationFormat>画面に合わせる (4:3)</PresentationFormat>
  <Paragraphs>122</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HG創英角ｺﾞｼｯｸUB</vt:lpstr>
      <vt:lpstr>ＭＳ Ｐゴシック</vt:lpstr>
      <vt:lpstr>新細明體</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soumu26</dc:creator>
  <cp:lastModifiedBy>専務 ＰＣ</cp:lastModifiedBy>
  <cp:revision>31</cp:revision>
  <cp:lastPrinted>2018-05-07T05:55:22Z</cp:lastPrinted>
  <dcterms:created xsi:type="dcterms:W3CDTF">2018-05-07T04:52:20Z</dcterms:created>
  <dcterms:modified xsi:type="dcterms:W3CDTF">2023-05-15T04:08:08Z</dcterms:modified>
</cp:coreProperties>
</file>