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60" r:id="rId3"/>
    <p:sldId id="261" r:id="rId4"/>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90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56" autoAdjust="0"/>
    <p:restoredTop sz="94660"/>
  </p:normalViewPr>
  <p:slideViewPr>
    <p:cSldViewPr snapToGrid="0">
      <p:cViewPr varScale="1">
        <p:scale>
          <a:sx n="68" d="100"/>
          <a:sy n="68" d="100"/>
        </p:scale>
        <p:origin x="1428" y="78"/>
      </p:cViewPr>
      <p:guideLst>
        <p:guide orient="horz" pos="2160"/>
        <p:guide pos="290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2B0D859-2979-472D-9037-BA28BC53F57E}" type="datetimeFigureOut">
              <a:rPr kumimoji="1" lang="ja-JP" altLang="en-US" smtClean="0"/>
              <a:t>2026/5/8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108079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2B0D859-2979-472D-9037-BA28BC53F57E}" type="datetimeFigureOut">
              <a:rPr kumimoji="1" lang="ja-JP" altLang="en-US" smtClean="0"/>
              <a:t>2026/5/8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175161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2B0D859-2979-472D-9037-BA28BC53F57E}" type="datetimeFigureOut">
              <a:rPr kumimoji="1" lang="ja-JP" altLang="en-US" smtClean="0"/>
              <a:t>2026/5/8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2086053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2B0D859-2979-472D-9037-BA28BC53F57E}" type="datetimeFigureOut">
              <a:rPr kumimoji="1" lang="ja-JP" altLang="en-US" smtClean="0"/>
              <a:t>2026/5/8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4243315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2B0D859-2979-472D-9037-BA28BC53F57E}" type="datetimeFigureOut">
              <a:rPr kumimoji="1" lang="ja-JP" altLang="en-US" smtClean="0"/>
              <a:t>2026/5/8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1990605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2B0D859-2979-472D-9037-BA28BC53F57E}" type="datetimeFigureOut">
              <a:rPr kumimoji="1" lang="ja-JP" altLang="en-US" smtClean="0"/>
              <a:t>2026/5/8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2825602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2B0D859-2979-472D-9037-BA28BC53F57E}" type="datetimeFigureOut">
              <a:rPr kumimoji="1" lang="ja-JP" altLang="en-US" smtClean="0"/>
              <a:t>2026/5/8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1877409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2B0D859-2979-472D-9037-BA28BC53F57E}" type="datetimeFigureOut">
              <a:rPr kumimoji="1" lang="ja-JP" altLang="en-US" smtClean="0"/>
              <a:t>2026/5/8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3406469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B0D859-2979-472D-9037-BA28BC53F57E}" type="datetimeFigureOut">
              <a:rPr kumimoji="1" lang="ja-JP" altLang="en-US" smtClean="0"/>
              <a:t>2026/5/8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2968064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2B0D859-2979-472D-9037-BA28BC53F57E}" type="datetimeFigureOut">
              <a:rPr kumimoji="1" lang="ja-JP" altLang="en-US" smtClean="0"/>
              <a:t>2026/5/8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641784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2B0D859-2979-472D-9037-BA28BC53F57E}" type="datetimeFigureOut">
              <a:rPr kumimoji="1" lang="ja-JP" altLang="en-US" smtClean="0"/>
              <a:t>2026/5/8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3949151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B0D859-2979-472D-9037-BA28BC53F57E}" type="datetimeFigureOut">
              <a:rPr kumimoji="1" lang="ja-JP" altLang="en-US" smtClean="0"/>
              <a:t>2026/5/8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40352226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media/image6.jp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6B483-636C-6A0B-51DF-E9E8625B988C}"/>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EF14958E-09EC-5B04-D4FA-D28F94979A85}"/>
              </a:ext>
            </a:extLst>
          </p:cNvPr>
          <p:cNvSpPr/>
          <p:nvPr/>
        </p:nvSpPr>
        <p:spPr bwMode="auto">
          <a:xfrm>
            <a:off x="4677633" y="252961"/>
            <a:ext cx="3338585" cy="278942"/>
          </a:xfrm>
          <a:prstGeom prst="rect">
            <a:avLst/>
          </a:prstGeom>
          <a:solidFill>
            <a:schemeClr val="bg1"/>
          </a:solidFill>
          <a:ln w="9525" cap="flat" cmpd="sng" algn="ctr">
            <a:noFill/>
            <a:prstDash val="solid"/>
            <a:round/>
            <a:headEnd type="none" w="med" len="med"/>
            <a:tailEnd type="none" w="med" len="med"/>
          </a:ln>
          <a:effectLst/>
        </p:spPr>
        <p:txBody>
          <a:bodyPr wrap="none" anchor="b"/>
          <a:lstStyle/>
          <a:p>
            <a:pPr eaLnBrk="1" hangingPunct="1">
              <a:lnSpc>
                <a:spcPts val="1800"/>
              </a:lnSpc>
              <a:defRPr/>
            </a:pPr>
            <a:r>
              <a:rPr lang="ja-JP" altLang="en-US" sz="1200" b="0" dirty="0">
                <a:solidFill>
                  <a:schemeClr val="tx1"/>
                </a:solidFill>
                <a:latin typeface="+mn-ea"/>
                <a:ea typeface="ＭＳ Ｐゴシック" charset="-128"/>
              </a:rPr>
              <a:t>提案者</a:t>
            </a:r>
            <a:endParaRPr lang="en-US" altLang="zh-TW" sz="1200" dirty="0">
              <a:latin typeface="+mn-ea"/>
              <a:ea typeface="ＭＳ Ｐゴシック" charset="-128"/>
            </a:endParaRPr>
          </a:p>
          <a:p>
            <a:pPr eaLnBrk="1" hangingPunct="1">
              <a:lnSpc>
                <a:spcPts val="1800"/>
              </a:lnSpc>
              <a:defRPr/>
            </a:pPr>
            <a:r>
              <a:rPr lang="ja-JP" altLang="en-US" sz="1200" b="0" dirty="0">
                <a:solidFill>
                  <a:schemeClr val="tx1"/>
                </a:solidFill>
                <a:latin typeface="+mn-ea"/>
                <a:ea typeface="ＭＳ Ｐゴシック" charset="-128"/>
              </a:rPr>
              <a:t>　○○県乾しいたけ問屋組合</a:t>
            </a:r>
            <a:endParaRPr lang="zh-TW" altLang="en-US" sz="1200" b="0" dirty="0">
              <a:solidFill>
                <a:schemeClr val="tx1"/>
              </a:solidFill>
              <a:latin typeface="+mn-ea"/>
              <a:ea typeface="ＭＳ Ｐゴシック" charset="-128"/>
            </a:endParaRPr>
          </a:p>
        </p:txBody>
      </p:sp>
      <p:sp>
        <p:nvSpPr>
          <p:cNvPr id="6" name="正方形/長方形 5">
            <a:extLst>
              <a:ext uri="{FF2B5EF4-FFF2-40B4-BE49-F238E27FC236}">
                <a16:creationId xmlns:a16="http://schemas.microsoft.com/office/drawing/2014/main" id="{8C470E2A-D470-01FE-0923-87C483795D73}"/>
              </a:ext>
            </a:extLst>
          </p:cNvPr>
          <p:cNvSpPr/>
          <p:nvPr/>
        </p:nvSpPr>
        <p:spPr>
          <a:xfrm>
            <a:off x="8016218" y="1"/>
            <a:ext cx="1127782" cy="618186"/>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en-US" altLang="ja-JP" sz="1400" b="1" dirty="0">
                <a:solidFill>
                  <a:schemeClr val="tx1"/>
                </a:solidFill>
              </a:rPr>
              <a:t>※</a:t>
            </a:r>
            <a:r>
              <a:rPr kumimoji="1" lang="ja-JP" altLang="en-US" sz="1400" b="1" dirty="0">
                <a:solidFill>
                  <a:schemeClr val="tx1"/>
                </a:solidFill>
              </a:rPr>
              <a:t>申込Ｎｏ</a:t>
            </a:r>
          </a:p>
        </p:txBody>
      </p:sp>
      <p:sp>
        <p:nvSpPr>
          <p:cNvPr id="15" name="正方形/長方形 62">
            <a:extLst>
              <a:ext uri="{FF2B5EF4-FFF2-40B4-BE49-F238E27FC236}">
                <a16:creationId xmlns:a16="http://schemas.microsoft.com/office/drawing/2014/main" id="{CA499932-6214-DEBC-625D-CE40F3A8AC2B}"/>
              </a:ext>
            </a:extLst>
          </p:cNvPr>
          <p:cNvSpPr>
            <a:spLocks noChangeArrowheads="1"/>
          </p:cNvSpPr>
          <p:nvPr/>
        </p:nvSpPr>
        <p:spPr bwMode="auto">
          <a:xfrm>
            <a:off x="138111" y="812747"/>
            <a:ext cx="927244" cy="204930"/>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課題と目的</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18" name="正方形/長方形 107">
            <a:extLst>
              <a:ext uri="{FF2B5EF4-FFF2-40B4-BE49-F238E27FC236}">
                <a16:creationId xmlns:a16="http://schemas.microsoft.com/office/drawing/2014/main" id="{62AE4871-0EFB-1563-AF23-BF2A676304BD}"/>
              </a:ext>
            </a:extLst>
          </p:cNvPr>
          <p:cNvSpPr>
            <a:spLocks noChangeArrowheads="1"/>
          </p:cNvSpPr>
          <p:nvPr/>
        </p:nvSpPr>
        <p:spPr bwMode="auto">
          <a:xfrm>
            <a:off x="134803" y="2376492"/>
            <a:ext cx="1565809" cy="20885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chemeClr val="bg1"/>
                </a:solidFill>
                <a:latin typeface="HGP創英角ｺﾞｼｯｸUB" panose="020B0900000000000000" pitchFamily="50" charset="-128"/>
                <a:ea typeface="HGP創英角ｺﾞｼｯｸUB" panose="020B0900000000000000" pitchFamily="50" charset="-128"/>
              </a:rPr>
              <a:t>課題解決の方法</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2" name="正方形/長方形 62">
            <a:extLst>
              <a:ext uri="{FF2B5EF4-FFF2-40B4-BE49-F238E27FC236}">
                <a16:creationId xmlns:a16="http://schemas.microsoft.com/office/drawing/2014/main" id="{2311A743-A38A-1FDD-F31B-ECFD6E7BA496}"/>
              </a:ext>
            </a:extLst>
          </p:cNvPr>
          <p:cNvSpPr>
            <a:spLocks noChangeArrowheads="1"/>
          </p:cNvSpPr>
          <p:nvPr/>
        </p:nvSpPr>
        <p:spPr bwMode="auto">
          <a:xfrm>
            <a:off x="4669504" y="496393"/>
            <a:ext cx="1659859" cy="237941"/>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実施体制・連携グループ</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4" name="正方形/長方形 62">
            <a:extLst>
              <a:ext uri="{FF2B5EF4-FFF2-40B4-BE49-F238E27FC236}">
                <a16:creationId xmlns:a16="http://schemas.microsoft.com/office/drawing/2014/main" id="{15D93F6D-C0AD-3C1E-55B2-FB821418C066}"/>
              </a:ext>
            </a:extLst>
          </p:cNvPr>
          <p:cNvSpPr>
            <a:spLocks noChangeArrowheads="1"/>
          </p:cNvSpPr>
          <p:nvPr/>
        </p:nvSpPr>
        <p:spPr bwMode="auto">
          <a:xfrm>
            <a:off x="4666196" y="1278621"/>
            <a:ext cx="3264821" cy="20394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事業内容（具体的な実施項目）</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46" name="正方形/長方形 45">
            <a:extLst>
              <a:ext uri="{FF2B5EF4-FFF2-40B4-BE49-F238E27FC236}">
                <a16:creationId xmlns:a16="http://schemas.microsoft.com/office/drawing/2014/main" id="{BCAA1551-0C17-BCD7-78D3-60B12A1820B6}"/>
              </a:ext>
            </a:extLst>
          </p:cNvPr>
          <p:cNvSpPr/>
          <p:nvPr/>
        </p:nvSpPr>
        <p:spPr bwMode="auto">
          <a:xfrm>
            <a:off x="88086" y="289377"/>
            <a:ext cx="4373231" cy="380059"/>
          </a:xfrm>
          <a:prstGeom prst="rect">
            <a:avLst/>
          </a:prstGeom>
          <a:noFill/>
          <a:ln w="9525" cap="flat" cmpd="sng" algn="ctr">
            <a:noFill/>
            <a:prstDash val="solid"/>
            <a:round/>
            <a:headEnd type="none" w="med" len="med"/>
            <a:tailEnd type="none" w="med" len="med"/>
          </a:ln>
          <a:effectLst/>
        </p:spPr>
        <p:txBody>
          <a:bodyPr wrap="none" anchor="t"/>
          <a:lstStyle/>
          <a:p>
            <a:pPr eaLnBrk="1" hangingPunct="1">
              <a:defRPr/>
            </a:pPr>
            <a:r>
              <a:rPr lang="en-US" altLang="ja-JP" sz="1600" b="1" dirty="0">
                <a:solidFill>
                  <a:schemeClr val="tx1"/>
                </a:solidFill>
                <a:latin typeface="+mn-ea"/>
                <a:ea typeface="ＭＳ Ｐゴシック" charset="-128"/>
              </a:rPr>
              <a:t>【</a:t>
            </a:r>
            <a:r>
              <a:rPr lang="ja-JP" altLang="en-US" sz="1600" b="1" dirty="0">
                <a:solidFill>
                  <a:schemeClr val="tx1"/>
                </a:solidFill>
                <a:latin typeface="+mn-ea"/>
                <a:ea typeface="ＭＳ Ｐゴシック" charset="-128"/>
              </a:rPr>
              <a:t>テーマ</a:t>
            </a:r>
            <a:r>
              <a:rPr lang="en-US" altLang="ja-JP" sz="1600" b="1" dirty="0">
                <a:solidFill>
                  <a:schemeClr val="tx1"/>
                </a:solidFill>
                <a:latin typeface="+mn-ea"/>
                <a:ea typeface="ＭＳ Ｐゴシック" charset="-128"/>
              </a:rPr>
              <a:t>】</a:t>
            </a:r>
            <a:r>
              <a:rPr lang="ja-JP" altLang="en-US" sz="1600" b="1" dirty="0">
                <a:solidFill>
                  <a:schemeClr val="tx1"/>
                </a:solidFill>
                <a:latin typeface="+mn-ea"/>
                <a:ea typeface="ＭＳ Ｐゴシック" charset="-128"/>
              </a:rPr>
              <a:t>〇〇〇〇〇〇〇〇〇</a:t>
            </a:r>
            <a:endParaRPr lang="zh-TW" altLang="en-US" sz="1600" b="1" dirty="0">
              <a:solidFill>
                <a:schemeClr val="tx1"/>
              </a:solidFill>
              <a:latin typeface="+mn-ea"/>
              <a:ea typeface="ＭＳ Ｐゴシック" charset="-128"/>
            </a:endParaRPr>
          </a:p>
        </p:txBody>
      </p:sp>
      <p:sp>
        <p:nvSpPr>
          <p:cNvPr id="47" name="タイトル 37">
            <a:extLst>
              <a:ext uri="{FF2B5EF4-FFF2-40B4-BE49-F238E27FC236}">
                <a16:creationId xmlns:a16="http://schemas.microsoft.com/office/drawing/2014/main" id="{94D98070-3FE5-CAA5-5612-499B64D3B99F}"/>
              </a:ext>
            </a:extLst>
          </p:cNvPr>
          <p:cNvSpPr txBox="1">
            <a:spLocks/>
          </p:cNvSpPr>
          <p:nvPr/>
        </p:nvSpPr>
        <p:spPr>
          <a:xfrm>
            <a:off x="0" y="-3127"/>
            <a:ext cx="4571998" cy="380059"/>
          </a:xfrm>
          <a:prstGeom prst="rect">
            <a:avLst/>
          </a:prstGeom>
          <a:solidFill>
            <a:schemeClr val="accent1">
              <a:lumMod val="75000"/>
            </a:schemeClr>
          </a:solidFill>
          <a:ln w="12700">
            <a:solidFill>
              <a:srgbClr val="76B531"/>
            </a:solidFill>
            <a:miter lim="800000"/>
            <a:headEnd/>
            <a:tailEnd/>
          </a:ln>
        </p:spPr>
        <p:txBody>
          <a:bodyPr vert="horz" lIns="216000" tIns="0" rIns="3600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10000"/>
              </a:lnSpc>
              <a:defRPr/>
            </a:pPr>
            <a:r>
              <a:rPr lang="en-US" altLang="ja-JP" sz="1300" dirty="0">
                <a:solidFill>
                  <a:schemeClr val="bg1"/>
                </a:solidFill>
                <a:latin typeface="HG創英角ｺﾞｼｯｸUB" panose="020B0909000000000000" pitchFamily="49" charset="-128"/>
                <a:ea typeface="HG創英角ｺﾞｼｯｸUB" panose="020B0909000000000000" pitchFamily="49" charset="-128"/>
              </a:rPr>
              <a:t>【</a:t>
            </a:r>
            <a:r>
              <a:rPr lang="ja-JP" altLang="en-US" sz="1300" dirty="0">
                <a:solidFill>
                  <a:schemeClr val="bg1"/>
                </a:solidFill>
                <a:latin typeface="HG創英角ｺﾞｼｯｸUB" panose="020B0909000000000000" pitchFamily="49" charset="-128"/>
                <a:ea typeface="HG創英角ｺﾞｼｯｸUB" panose="020B0909000000000000" pitchFamily="49" charset="-128"/>
              </a:rPr>
              <a:t>様式第３号</a:t>
            </a:r>
            <a:r>
              <a:rPr lang="en-US" altLang="ja-JP" sz="1300" dirty="0">
                <a:solidFill>
                  <a:schemeClr val="bg1"/>
                </a:solidFill>
                <a:latin typeface="HG創英角ｺﾞｼｯｸUB" panose="020B0909000000000000" pitchFamily="49" charset="-128"/>
                <a:ea typeface="HG創英角ｺﾞｼｯｸUB" panose="020B0909000000000000" pitchFamily="49" charset="-128"/>
              </a:rPr>
              <a:t>】</a:t>
            </a:r>
            <a:r>
              <a:rPr lang="ja-JP" altLang="en-US" sz="1300" dirty="0">
                <a:solidFill>
                  <a:schemeClr val="bg1"/>
                </a:solidFill>
                <a:latin typeface="HG創英角ｺﾞｼｯｸUB" panose="020B0909000000000000" pitchFamily="49" charset="-128"/>
                <a:ea typeface="HG創英角ｺﾞｼｯｸUB" panose="020B0909000000000000" pitchFamily="49" charset="-128"/>
              </a:rPr>
              <a:t>　事　業　概　要　図</a:t>
            </a:r>
            <a:endParaRPr lang="en-US" altLang="ja-JP" sz="1300" dirty="0">
              <a:solidFill>
                <a:srgbClr val="FF0000"/>
              </a:solidFill>
              <a:latin typeface="HG創英角ｺﾞｼｯｸUB" panose="020B0909000000000000" pitchFamily="49" charset="-128"/>
              <a:ea typeface="HG創英角ｺﾞｼｯｸUB" panose="020B0909000000000000" pitchFamily="49" charset="-128"/>
            </a:endParaRPr>
          </a:p>
        </p:txBody>
      </p:sp>
      <p:graphicFrame>
        <p:nvGraphicFramePr>
          <p:cNvPr id="3" name="表 2">
            <a:extLst>
              <a:ext uri="{FF2B5EF4-FFF2-40B4-BE49-F238E27FC236}">
                <a16:creationId xmlns:a16="http://schemas.microsoft.com/office/drawing/2014/main" id="{E5AC0DCE-B7F7-789F-4A0B-DF6FBA240FA7}"/>
              </a:ext>
            </a:extLst>
          </p:cNvPr>
          <p:cNvGraphicFramePr>
            <a:graphicFrameLocks noGrp="1"/>
          </p:cNvGraphicFramePr>
          <p:nvPr/>
        </p:nvGraphicFramePr>
        <p:xfrm>
          <a:off x="138113" y="5981510"/>
          <a:ext cx="8851061" cy="259080"/>
        </p:xfrm>
        <a:graphic>
          <a:graphicData uri="http://schemas.openxmlformats.org/drawingml/2006/table">
            <a:tbl>
              <a:tblPr firstRow="1" bandRow="1">
                <a:tableStyleId>{93296810-A885-4BE3-A3E7-6D5BEEA58F35}</a:tableStyleId>
              </a:tblPr>
              <a:tblGrid>
                <a:gridCol w="1343899">
                  <a:extLst>
                    <a:ext uri="{9D8B030D-6E8A-4147-A177-3AD203B41FA5}">
                      <a16:colId xmlns:a16="http://schemas.microsoft.com/office/drawing/2014/main" val="2175428829"/>
                    </a:ext>
                  </a:extLst>
                </a:gridCol>
                <a:gridCol w="961408">
                  <a:extLst>
                    <a:ext uri="{9D8B030D-6E8A-4147-A177-3AD203B41FA5}">
                      <a16:colId xmlns:a16="http://schemas.microsoft.com/office/drawing/2014/main" val="3432066830"/>
                    </a:ext>
                  </a:extLst>
                </a:gridCol>
                <a:gridCol w="843216">
                  <a:extLst>
                    <a:ext uri="{9D8B030D-6E8A-4147-A177-3AD203B41FA5}">
                      <a16:colId xmlns:a16="http://schemas.microsoft.com/office/drawing/2014/main" val="3348252450"/>
                    </a:ext>
                  </a:extLst>
                </a:gridCol>
                <a:gridCol w="874986">
                  <a:extLst>
                    <a:ext uri="{9D8B030D-6E8A-4147-A177-3AD203B41FA5}">
                      <a16:colId xmlns:a16="http://schemas.microsoft.com/office/drawing/2014/main" val="2383613984"/>
                    </a:ext>
                  </a:extLst>
                </a:gridCol>
                <a:gridCol w="772511">
                  <a:extLst>
                    <a:ext uri="{9D8B030D-6E8A-4147-A177-3AD203B41FA5}">
                      <a16:colId xmlns:a16="http://schemas.microsoft.com/office/drawing/2014/main" val="3812532424"/>
                    </a:ext>
                  </a:extLst>
                </a:gridCol>
                <a:gridCol w="756744">
                  <a:extLst>
                    <a:ext uri="{9D8B030D-6E8A-4147-A177-3AD203B41FA5}">
                      <a16:colId xmlns:a16="http://schemas.microsoft.com/office/drawing/2014/main" val="3748810788"/>
                    </a:ext>
                  </a:extLst>
                </a:gridCol>
                <a:gridCol w="969580">
                  <a:extLst>
                    <a:ext uri="{9D8B030D-6E8A-4147-A177-3AD203B41FA5}">
                      <a16:colId xmlns:a16="http://schemas.microsoft.com/office/drawing/2014/main" val="1048213169"/>
                    </a:ext>
                  </a:extLst>
                </a:gridCol>
                <a:gridCol w="811924">
                  <a:extLst>
                    <a:ext uri="{9D8B030D-6E8A-4147-A177-3AD203B41FA5}">
                      <a16:colId xmlns:a16="http://schemas.microsoft.com/office/drawing/2014/main" val="1066677203"/>
                    </a:ext>
                  </a:extLst>
                </a:gridCol>
                <a:gridCol w="804041">
                  <a:extLst>
                    <a:ext uri="{9D8B030D-6E8A-4147-A177-3AD203B41FA5}">
                      <a16:colId xmlns:a16="http://schemas.microsoft.com/office/drawing/2014/main" val="3191340881"/>
                    </a:ext>
                  </a:extLst>
                </a:gridCol>
                <a:gridCol w="712752">
                  <a:extLst>
                    <a:ext uri="{9D8B030D-6E8A-4147-A177-3AD203B41FA5}">
                      <a16:colId xmlns:a16="http://schemas.microsoft.com/office/drawing/2014/main" val="3655743879"/>
                    </a:ext>
                  </a:extLst>
                </a:gridCol>
              </a:tblGrid>
              <a:tr h="196540">
                <a:tc>
                  <a:txBody>
                    <a:bodyPr/>
                    <a:lstStyle/>
                    <a:p>
                      <a:r>
                        <a:rPr kumimoji="1" lang="ja-JP" altLang="en-US" sz="1100" dirty="0">
                          <a:solidFill>
                            <a:schemeClr val="tx1"/>
                          </a:solidFill>
                          <a:latin typeface="+mj-ea"/>
                          <a:ea typeface="+mj-ea"/>
                        </a:rPr>
                        <a:t>スケジュール</a:t>
                      </a:r>
                    </a:p>
                  </a:txBody>
                  <a:tcPr/>
                </a:tc>
                <a:tc>
                  <a:txBody>
                    <a:bodyPr/>
                    <a:lstStyle/>
                    <a:p>
                      <a:pPr algn="ctr"/>
                      <a:r>
                        <a:rPr kumimoji="1" lang="en-US" altLang="ja-JP" sz="1100" dirty="0">
                          <a:solidFill>
                            <a:schemeClr val="tx1"/>
                          </a:solidFill>
                          <a:latin typeface="+mj-ea"/>
                          <a:ea typeface="+mj-ea"/>
                        </a:rPr>
                        <a:t>6</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7</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8</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9</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10</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11</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12</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2</a:t>
                      </a:r>
                      <a:r>
                        <a:rPr kumimoji="1" lang="ja-JP" altLang="en-US" sz="1100" dirty="0">
                          <a:solidFill>
                            <a:schemeClr val="tx1"/>
                          </a:solidFill>
                          <a:latin typeface="+mj-ea"/>
                          <a:ea typeface="+mj-ea"/>
                        </a:rPr>
                        <a:t>月</a:t>
                      </a:r>
                    </a:p>
                  </a:txBody>
                  <a:tcPr/>
                </a:tc>
                <a:extLst>
                  <a:ext uri="{0D108BD9-81ED-4DB2-BD59-A6C34878D82A}">
                    <a16:rowId xmlns:a16="http://schemas.microsoft.com/office/drawing/2014/main" val="472189023"/>
                  </a:ext>
                </a:extLst>
              </a:tr>
            </a:tbl>
          </a:graphicData>
        </a:graphic>
      </p:graphicFrame>
      <p:sp>
        <p:nvSpPr>
          <p:cNvPr id="4" name="フローチャート: 処理 3">
            <a:extLst>
              <a:ext uri="{FF2B5EF4-FFF2-40B4-BE49-F238E27FC236}">
                <a16:creationId xmlns:a16="http://schemas.microsoft.com/office/drawing/2014/main" id="{69114396-B5C4-65EF-6957-A6AB2414D338}"/>
              </a:ext>
            </a:extLst>
          </p:cNvPr>
          <p:cNvSpPr/>
          <p:nvPr/>
        </p:nvSpPr>
        <p:spPr>
          <a:xfrm>
            <a:off x="134804" y="1010355"/>
            <a:ext cx="4339691" cy="1201335"/>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1050" dirty="0">
                <a:solidFill>
                  <a:schemeClr val="tx1"/>
                </a:solidFill>
                <a:latin typeface="+mj-ea"/>
                <a:ea typeface="+mj-ea"/>
              </a:rPr>
              <a:t>【</a:t>
            </a:r>
            <a:r>
              <a:rPr kumimoji="1" lang="ja-JP" altLang="en-US" sz="1050" dirty="0">
                <a:solidFill>
                  <a:schemeClr val="tx1"/>
                </a:solidFill>
                <a:latin typeface="+mj-ea"/>
                <a:ea typeface="+mj-ea"/>
              </a:rPr>
              <a:t>課題</a:t>
            </a:r>
            <a:r>
              <a:rPr kumimoji="1" lang="en-US" altLang="ja-JP" sz="1050" dirty="0">
                <a:solidFill>
                  <a:schemeClr val="tx1"/>
                </a:solidFill>
                <a:latin typeface="+mj-ea"/>
                <a:ea typeface="+mj-ea"/>
              </a:rPr>
              <a:t>】</a:t>
            </a:r>
          </a:p>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r>
              <a:rPr kumimoji="1" lang="ja-JP" altLang="en-US" sz="1050" dirty="0">
                <a:solidFill>
                  <a:schemeClr val="tx1"/>
                </a:solidFill>
                <a:latin typeface="+mj-ea"/>
                <a:ea typeface="+mj-ea"/>
              </a:rPr>
              <a:t>・</a:t>
            </a:r>
            <a:endParaRPr kumimoji="1" lang="en-US" altLang="ja-JP" sz="1050" dirty="0">
              <a:solidFill>
                <a:schemeClr val="tx1"/>
              </a:solidFill>
              <a:latin typeface="+mj-ea"/>
              <a:ea typeface="+mj-ea"/>
            </a:endParaRPr>
          </a:p>
          <a:p>
            <a:endParaRPr kumimoji="1" lang="en-US" altLang="ja-JP" sz="1050" dirty="0">
              <a:solidFill>
                <a:schemeClr val="tx1"/>
              </a:solidFill>
              <a:latin typeface="+mj-ea"/>
              <a:ea typeface="+mj-ea"/>
            </a:endParaRPr>
          </a:p>
          <a:p>
            <a:r>
              <a:rPr kumimoji="1" lang="en-US" altLang="ja-JP" sz="1050" dirty="0">
                <a:solidFill>
                  <a:schemeClr val="tx1"/>
                </a:solidFill>
                <a:latin typeface="+mj-ea"/>
                <a:ea typeface="+mj-ea"/>
              </a:rPr>
              <a:t>【</a:t>
            </a:r>
            <a:r>
              <a:rPr kumimoji="1" lang="ja-JP" altLang="en-US" sz="1050" dirty="0">
                <a:solidFill>
                  <a:schemeClr val="tx1"/>
                </a:solidFill>
                <a:latin typeface="+mj-ea"/>
                <a:ea typeface="+mj-ea"/>
              </a:rPr>
              <a:t>目的</a:t>
            </a:r>
            <a:r>
              <a:rPr kumimoji="1" lang="en-US" altLang="ja-JP" sz="1050" dirty="0">
                <a:solidFill>
                  <a:schemeClr val="tx1"/>
                </a:solidFill>
                <a:latin typeface="+mj-ea"/>
                <a:ea typeface="+mj-ea"/>
              </a:rPr>
              <a:t>】</a:t>
            </a:r>
          </a:p>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r>
              <a:rPr kumimoji="1" lang="ja-JP" altLang="en-US" sz="1050" dirty="0">
                <a:solidFill>
                  <a:schemeClr val="tx1"/>
                </a:solidFill>
                <a:latin typeface="+mj-ea"/>
                <a:ea typeface="+mj-ea"/>
              </a:rPr>
              <a:t>・</a:t>
            </a:r>
          </a:p>
        </p:txBody>
      </p:sp>
      <p:sp>
        <p:nvSpPr>
          <p:cNvPr id="12" name="フローチャート: 処理 11">
            <a:extLst>
              <a:ext uri="{FF2B5EF4-FFF2-40B4-BE49-F238E27FC236}">
                <a16:creationId xmlns:a16="http://schemas.microsoft.com/office/drawing/2014/main" id="{6B85BBE1-E245-611C-0B12-84BA2875D5EE}"/>
              </a:ext>
            </a:extLst>
          </p:cNvPr>
          <p:cNvSpPr/>
          <p:nvPr/>
        </p:nvSpPr>
        <p:spPr>
          <a:xfrm>
            <a:off x="134804" y="2606270"/>
            <a:ext cx="4339691" cy="3241375"/>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kumimoji="1" lang="ja-JP" altLang="en-US" sz="1050" dirty="0">
                <a:solidFill>
                  <a:schemeClr val="tx1"/>
                </a:solidFill>
                <a:latin typeface="+mj-ea"/>
                <a:ea typeface="+mj-ea"/>
              </a:rPr>
              <a:t>①</a:t>
            </a:r>
            <a:endParaRPr kumimoji="1"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endParaRPr kumimoji="1" lang="en-US" altLang="ja-JP" sz="1050" dirty="0">
              <a:solidFill>
                <a:schemeClr val="tx1"/>
              </a:solidFill>
              <a:latin typeface="+mj-ea"/>
              <a:ea typeface="+mj-ea"/>
            </a:endParaRPr>
          </a:p>
          <a:p>
            <a:endParaRPr kumimoji="1"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②</a:t>
            </a:r>
            <a:endParaRPr kumimoji="1" lang="ja-JP" altLang="en-US" sz="1050" dirty="0">
              <a:solidFill>
                <a:schemeClr val="tx1"/>
              </a:solidFill>
              <a:latin typeface="+mj-ea"/>
              <a:ea typeface="+mj-ea"/>
            </a:endParaRPr>
          </a:p>
        </p:txBody>
      </p:sp>
      <p:grpSp>
        <p:nvGrpSpPr>
          <p:cNvPr id="26" name="グループ化 25">
            <a:extLst>
              <a:ext uri="{FF2B5EF4-FFF2-40B4-BE49-F238E27FC236}">
                <a16:creationId xmlns:a16="http://schemas.microsoft.com/office/drawing/2014/main" id="{BE637DA1-ADCD-AAEF-CB29-B0975A96D57F}"/>
              </a:ext>
            </a:extLst>
          </p:cNvPr>
          <p:cNvGrpSpPr/>
          <p:nvPr/>
        </p:nvGrpSpPr>
        <p:grpSpPr>
          <a:xfrm>
            <a:off x="220104" y="4230250"/>
            <a:ext cx="4169089" cy="1431198"/>
            <a:chOff x="204142" y="4122711"/>
            <a:chExt cx="4169089" cy="1689476"/>
          </a:xfrm>
        </p:grpSpPr>
        <p:sp>
          <p:nvSpPr>
            <p:cNvPr id="20" name="フローチャート: 処理 19">
              <a:extLst>
                <a:ext uri="{FF2B5EF4-FFF2-40B4-BE49-F238E27FC236}">
                  <a16:creationId xmlns:a16="http://schemas.microsoft.com/office/drawing/2014/main" id="{3F7EB82B-1C89-FC32-077C-0238C9DB2AFF}"/>
                </a:ext>
              </a:extLst>
            </p:cNvPr>
            <p:cNvSpPr/>
            <p:nvPr/>
          </p:nvSpPr>
          <p:spPr>
            <a:xfrm>
              <a:off x="214319" y="4247166"/>
              <a:ext cx="4158912" cy="1565021"/>
            </a:xfrm>
            <a:prstGeom prst="flowChartProcess">
              <a:avLst/>
            </a:prstGeom>
            <a:noFill/>
            <a:ln w="15875">
              <a:solidFill>
                <a:schemeClr val="accent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AutoShape 10">
              <a:extLst>
                <a:ext uri="{FF2B5EF4-FFF2-40B4-BE49-F238E27FC236}">
                  <a16:creationId xmlns:a16="http://schemas.microsoft.com/office/drawing/2014/main" id="{45B99B3C-3200-2863-6F9A-47D313144BA8}"/>
                </a:ext>
              </a:extLst>
            </p:cNvPr>
            <p:cNvSpPr>
              <a:spLocks noChangeArrowheads="1"/>
            </p:cNvSpPr>
            <p:nvPr/>
          </p:nvSpPr>
          <p:spPr bwMode="auto">
            <a:xfrm>
              <a:off x="204142" y="4122711"/>
              <a:ext cx="1082675" cy="218425"/>
            </a:xfrm>
            <a:prstGeom prst="roundRect">
              <a:avLst>
                <a:gd name="adj" fmla="val 19278"/>
              </a:avLst>
            </a:prstGeom>
            <a:solidFill>
              <a:srgbClr val="66FFFF"/>
            </a:solidFill>
            <a:ln w="12700" algn="ctr">
              <a:solidFill>
                <a:schemeClr val="accent1">
                  <a:lumMod val="75000"/>
                </a:schemeClr>
              </a:solidFill>
              <a:round/>
              <a:headEnd/>
              <a:tailEnd/>
            </a:ln>
          </p:spPr>
          <p:txBody>
            <a:bodyPr wrap="none" anchor="ctr"/>
            <a:lstStyle/>
            <a:p>
              <a:pPr algn="ctr" eaLnBrk="1" hangingPunct="1">
                <a:defRPr/>
              </a:pPr>
              <a:r>
                <a:rPr lang="ja-JP" altLang="en-US" sz="1200" b="0" dirty="0">
                  <a:solidFill>
                    <a:schemeClr val="tx1"/>
                  </a:solidFill>
                  <a:latin typeface="+mn-ea"/>
                  <a:ea typeface="+mn-ea"/>
                </a:rPr>
                <a:t>写真・図等</a:t>
              </a:r>
              <a:endParaRPr lang="en-US" altLang="ja-JP" sz="1200" b="0" dirty="0">
                <a:solidFill>
                  <a:schemeClr val="tx1"/>
                </a:solidFill>
                <a:latin typeface="+mn-ea"/>
                <a:ea typeface="+mn-ea"/>
              </a:endParaRPr>
            </a:p>
          </p:txBody>
        </p:sp>
      </p:grpSp>
      <p:sp>
        <p:nvSpPr>
          <p:cNvPr id="30" name="フローチャート: 処理 29">
            <a:extLst>
              <a:ext uri="{FF2B5EF4-FFF2-40B4-BE49-F238E27FC236}">
                <a16:creationId xmlns:a16="http://schemas.microsoft.com/office/drawing/2014/main" id="{BA2DBBE4-4EB3-78C0-5733-EF7DF62821C5}"/>
              </a:ext>
            </a:extLst>
          </p:cNvPr>
          <p:cNvSpPr/>
          <p:nvPr/>
        </p:nvSpPr>
        <p:spPr>
          <a:xfrm>
            <a:off x="134803" y="6222688"/>
            <a:ext cx="8851061" cy="382351"/>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ja-JP" altLang="en-US" sz="1050" dirty="0">
              <a:solidFill>
                <a:schemeClr val="tx1"/>
              </a:solidFill>
              <a:latin typeface="+mj-ea"/>
              <a:ea typeface="+mj-ea"/>
            </a:endParaRPr>
          </a:p>
        </p:txBody>
      </p:sp>
      <p:sp>
        <p:nvSpPr>
          <p:cNvPr id="7" name="フローチャート: 処理 6">
            <a:extLst>
              <a:ext uri="{FF2B5EF4-FFF2-40B4-BE49-F238E27FC236}">
                <a16:creationId xmlns:a16="http://schemas.microsoft.com/office/drawing/2014/main" id="{BB8BBF01-27F7-B0D0-D1BB-8E650628C99C}"/>
              </a:ext>
            </a:extLst>
          </p:cNvPr>
          <p:cNvSpPr/>
          <p:nvPr/>
        </p:nvSpPr>
        <p:spPr>
          <a:xfrm>
            <a:off x="4666198" y="733412"/>
            <a:ext cx="4339691" cy="417221"/>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kumimoji="1" lang="ja-JP" altLang="en-US" sz="1050" dirty="0">
              <a:solidFill>
                <a:schemeClr val="tx1"/>
              </a:solidFill>
              <a:latin typeface="+mj-ea"/>
              <a:ea typeface="+mj-ea"/>
            </a:endParaRPr>
          </a:p>
        </p:txBody>
      </p:sp>
      <p:sp>
        <p:nvSpPr>
          <p:cNvPr id="9" name="フローチャート: 処理 8">
            <a:extLst>
              <a:ext uri="{FF2B5EF4-FFF2-40B4-BE49-F238E27FC236}">
                <a16:creationId xmlns:a16="http://schemas.microsoft.com/office/drawing/2014/main" id="{9506EE18-B0D8-F6D2-B0A9-10DFE074A061}"/>
              </a:ext>
            </a:extLst>
          </p:cNvPr>
          <p:cNvSpPr/>
          <p:nvPr/>
        </p:nvSpPr>
        <p:spPr>
          <a:xfrm>
            <a:off x="4666197" y="1510491"/>
            <a:ext cx="4339691" cy="1463003"/>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kumimoji="1" lang="ja-JP" altLang="en-US" sz="1050" dirty="0">
              <a:solidFill>
                <a:schemeClr val="tx1"/>
              </a:solidFill>
              <a:latin typeface="+mj-ea"/>
              <a:ea typeface="+mj-ea"/>
            </a:endParaRPr>
          </a:p>
        </p:txBody>
      </p:sp>
      <p:grpSp>
        <p:nvGrpSpPr>
          <p:cNvPr id="11" name="グループ化 10">
            <a:extLst>
              <a:ext uri="{FF2B5EF4-FFF2-40B4-BE49-F238E27FC236}">
                <a16:creationId xmlns:a16="http://schemas.microsoft.com/office/drawing/2014/main" id="{DFAA4B92-72A7-A72A-44C9-041190577B98}"/>
              </a:ext>
            </a:extLst>
          </p:cNvPr>
          <p:cNvGrpSpPr/>
          <p:nvPr/>
        </p:nvGrpSpPr>
        <p:grpSpPr>
          <a:xfrm>
            <a:off x="4666196" y="3081448"/>
            <a:ext cx="4339692" cy="1664829"/>
            <a:chOff x="4666196" y="3081448"/>
            <a:chExt cx="4339692" cy="1664829"/>
          </a:xfrm>
        </p:grpSpPr>
        <p:sp>
          <p:nvSpPr>
            <p:cNvPr id="8" name="フローチャート: 処理 7">
              <a:extLst>
                <a:ext uri="{FF2B5EF4-FFF2-40B4-BE49-F238E27FC236}">
                  <a16:creationId xmlns:a16="http://schemas.microsoft.com/office/drawing/2014/main" id="{7D3DC011-6D4D-6D4A-3077-D553B7D98BA0}"/>
                </a:ext>
              </a:extLst>
            </p:cNvPr>
            <p:cNvSpPr/>
            <p:nvPr/>
          </p:nvSpPr>
          <p:spPr>
            <a:xfrm>
              <a:off x="4666197" y="3283274"/>
              <a:ext cx="4339691" cy="1463003"/>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kumimoji="1" lang="ja-JP" altLang="en-US" sz="1050" dirty="0">
                <a:solidFill>
                  <a:schemeClr val="tx1"/>
                </a:solidFill>
                <a:latin typeface="+mj-ea"/>
                <a:ea typeface="+mj-ea"/>
              </a:endParaRPr>
            </a:p>
          </p:txBody>
        </p:sp>
        <p:sp>
          <p:nvSpPr>
            <p:cNvPr id="10" name="正方形/長方形 62">
              <a:extLst>
                <a:ext uri="{FF2B5EF4-FFF2-40B4-BE49-F238E27FC236}">
                  <a16:creationId xmlns:a16="http://schemas.microsoft.com/office/drawing/2014/main" id="{9F2A05D1-5B94-55BA-B7D1-BCA2E0D2ACA7}"/>
                </a:ext>
              </a:extLst>
            </p:cNvPr>
            <p:cNvSpPr>
              <a:spLocks noChangeArrowheads="1"/>
            </p:cNvSpPr>
            <p:nvPr/>
          </p:nvSpPr>
          <p:spPr bwMode="auto">
            <a:xfrm>
              <a:off x="4666196" y="3081448"/>
              <a:ext cx="3264821" cy="20394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主な経費</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grpSp>
      <p:sp>
        <p:nvSpPr>
          <p:cNvPr id="2" name="正方形/長方形 62">
            <a:extLst>
              <a:ext uri="{FF2B5EF4-FFF2-40B4-BE49-F238E27FC236}">
                <a16:creationId xmlns:a16="http://schemas.microsoft.com/office/drawing/2014/main" id="{D1C62CE7-6E22-A01D-9396-A3019C96E90C}"/>
              </a:ext>
            </a:extLst>
          </p:cNvPr>
          <p:cNvSpPr>
            <a:spLocks noChangeArrowheads="1"/>
          </p:cNvSpPr>
          <p:nvPr/>
        </p:nvSpPr>
        <p:spPr bwMode="auto">
          <a:xfrm>
            <a:off x="4677633" y="4823385"/>
            <a:ext cx="3264821" cy="20394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chemeClr val="bg1"/>
                </a:solidFill>
                <a:latin typeface="HGP創英角ｺﾞｼｯｸUB" panose="020B0900000000000000" pitchFamily="50" charset="-128"/>
                <a:ea typeface="HGP創英角ｺﾞｼｯｸUB" panose="020B0900000000000000" pitchFamily="50" charset="-128"/>
              </a:rPr>
              <a:t>成果の普及計画</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13" name="フローチャート: 処理 12">
            <a:extLst>
              <a:ext uri="{FF2B5EF4-FFF2-40B4-BE49-F238E27FC236}">
                <a16:creationId xmlns:a16="http://schemas.microsoft.com/office/drawing/2014/main" id="{FDC89087-BB9D-B90D-6F3C-3A8A9A3FA274}"/>
              </a:ext>
            </a:extLst>
          </p:cNvPr>
          <p:cNvSpPr/>
          <p:nvPr/>
        </p:nvSpPr>
        <p:spPr>
          <a:xfrm>
            <a:off x="4677633" y="5043775"/>
            <a:ext cx="4339691" cy="803870"/>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kumimoji="1" lang="ja-JP" altLang="en-US" sz="1050" dirty="0">
              <a:solidFill>
                <a:schemeClr val="tx1"/>
              </a:solidFill>
              <a:latin typeface="+mj-ea"/>
              <a:ea typeface="+mj-ea"/>
            </a:endParaRPr>
          </a:p>
        </p:txBody>
      </p:sp>
    </p:spTree>
    <p:extLst>
      <p:ext uri="{BB962C8B-B14F-4D97-AF65-F5344CB8AC3E}">
        <p14:creationId xmlns:p14="http://schemas.microsoft.com/office/powerpoint/2010/main" val="790434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bwMode="auto">
          <a:xfrm>
            <a:off x="4677633" y="252961"/>
            <a:ext cx="3338585" cy="278942"/>
          </a:xfrm>
          <a:prstGeom prst="rect">
            <a:avLst/>
          </a:prstGeom>
          <a:solidFill>
            <a:schemeClr val="bg1"/>
          </a:solidFill>
          <a:ln w="9525" cap="flat" cmpd="sng" algn="ctr">
            <a:noFill/>
            <a:prstDash val="solid"/>
            <a:round/>
            <a:headEnd type="none" w="med" len="med"/>
            <a:tailEnd type="none" w="med" len="med"/>
          </a:ln>
          <a:effectLst/>
        </p:spPr>
        <p:txBody>
          <a:bodyPr wrap="none" anchor="b"/>
          <a:lstStyle/>
          <a:p>
            <a:pPr marL="0" marR="0" lvl="0" indent="0" algn="l" defTabSz="914400" rtl="0" eaLnBrk="1" fontAlgn="auto" latinLnBrk="0" hangingPunct="1">
              <a:lnSpc>
                <a:spcPts val="1800"/>
              </a:lnSpc>
              <a:spcBef>
                <a:spcPts val="0"/>
              </a:spcBef>
              <a:spcAft>
                <a:spcPts val="0"/>
              </a:spcAft>
              <a:buClrTx/>
              <a:buSzTx/>
              <a:buFontTx/>
              <a:buNone/>
              <a:tabLst/>
              <a:defRPr/>
            </a:pPr>
            <a:r>
              <a:rPr kumimoji="1" lang="zh-TW" altLang="en-US" sz="1200" b="0" i="0" u="none" strike="noStrike" kern="1200" cap="none" spc="0" normalizeH="0" baseline="0" noProof="0" dirty="0">
                <a:ln>
                  <a:noFill/>
                </a:ln>
                <a:solidFill>
                  <a:prstClr val="black"/>
                </a:solidFill>
                <a:effectLst/>
                <a:uLnTx/>
                <a:uFillTx/>
                <a:latin typeface="新細明體" panose="02020500000000000000" pitchFamily="18" charset="-120"/>
                <a:ea typeface="ＭＳ Ｐゴシック" charset="-128"/>
                <a:cs typeface="+mn-cs"/>
              </a:rPr>
              <a:t>事業実施主体</a:t>
            </a:r>
            <a:endParaRPr kumimoji="1" lang="en-US" altLang="zh-TW" sz="1200" b="0" i="0" u="none" strike="noStrike" kern="1200" cap="none" spc="0" normalizeH="0" baseline="0" noProof="0" dirty="0">
              <a:ln>
                <a:noFill/>
              </a:ln>
              <a:solidFill>
                <a:prstClr val="black"/>
              </a:solidFill>
              <a:effectLst/>
              <a:uLnTx/>
              <a:uFillTx/>
              <a:latin typeface="新細明體" panose="02020500000000000000" pitchFamily="18" charset="-120"/>
              <a:ea typeface="ＭＳ Ｐゴシック"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　〇〇〇〇〇〇〇〇〇</a:t>
            </a:r>
            <a:endParaRPr kumimoji="1" lang="zh-TW" altLang="en-US" sz="1200" b="0" i="0" u="none" strike="noStrike" kern="1200" cap="none" spc="0" normalizeH="0" baseline="0" noProof="0" dirty="0">
              <a:ln>
                <a:noFill/>
              </a:ln>
              <a:solidFill>
                <a:prstClr val="black"/>
              </a:solidFill>
              <a:effectLst/>
              <a:uLnTx/>
              <a:uFillTx/>
              <a:latin typeface="新細明體" panose="02020500000000000000" pitchFamily="18" charset="-120"/>
              <a:ea typeface="ＭＳ Ｐゴシック" charset="-128"/>
              <a:cs typeface="+mn-cs"/>
            </a:endParaRPr>
          </a:p>
        </p:txBody>
      </p:sp>
      <p:sp>
        <p:nvSpPr>
          <p:cNvPr id="6" name="正方形/長方形 5"/>
          <p:cNvSpPr/>
          <p:nvPr/>
        </p:nvSpPr>
        <p:spPr>
          <a:xfrm>
            <a:off x="8016218" y="1"/>
            <a:ext cx="1127782" cy="618186"/>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申込Ｎｏ</a:t>
            </a:r>
          </a:p>
        </p:txBody>
      </p:sp>
      <p:grpSp>
        <p:nvGrpSpPr>
          <p:cNvPr id="2" name="グループ化 1"/>
          <p:cNvGrpSpPr/>
          <p:nvPr/>
        </p:nvGrpSpPr>
        <p:grpSpPr>
          <a:xfrm>
            <a:off x="190681" y="3790617"/>
            <a:ext cx="4201015" cy="1709774"/>
            <a:chOff x="190681" y="3564297"/>
            <a:chExt cx="4201015" cy="1709774"/>
          </a:xfrm>
        </p:grpSpPr>
        <p:sp>
          <p:nvSpPr>
            <p:cNvPr id="13" name="正方形/長方形 12"/>
            <p:cNvSpPr/>
            <p:nvPr/>
          </p:nvSpPr>
          <p:spPr bwMode="auto">
            <a:xfrm>
              <a:off x="190681" y="3657601"/>
              <a:ext cx="4201015" cy="1616470"/>
            </a:xfrm>
            <a:prstGeom prst="rect">
              <a:avLst/>
            </a:prstGeom>
            <a:noFill/>
            <a:ln w="19050" cap="flat" cmpd="sng" algn="ctr">
              <a:solidFill>
                <a:schemeClr val="accent1">
                  <a:lumMod val="75000"/>
                </a:schemeClr>
              </a:solidFill>
              <a:prstDash val="dash"/>
              <a:round/>
              <a:headEnd type="none" w="med" len="med"/>
              <a:tailEnd type="none" w="med" len="med"/>
            </a:ln>
            <a:effectLst/>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4" name="AutoShape 10"/>
            <p:cNvSpPr>
              <a:spLocks noChangeArrowheads="1"/>
            </p:cNvSpPr>
            <p:nvPr/>
          </p:nvSpPr>
          <p:spPr bwMode="auto">
            <a:xfrm>
              <a:off x="190681" y="3564297"/>
              <a:ext cx="1082675" cy="218425"/>
            </a:xfrm>
            <a:prstGeom prst="roundRect">
              <a:avLst>
                <a:gd name="adj" fmla="val 19278"/>
              </a:avLst>
            </a:prstGeom>
            <a:solidFill>
              <a:srgbClr val="66FFFF"/>
            </a:solidFill>
            <a:ln w="12700" algn="ctr">
              <a:solidFill>
                <a:schemeClr val="accent1">
                  <a:lumMod val="75000"/>
                </a:schemeClr>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写真・図等</a:t>
              </a:r>
              <a:endParaRPr kumimoji="1" lang="en-US" altLang="ja-JP"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pSp>
      <p:sp>
        <p:nvSpPr>
          <p:cNvPr id="15" name="正方形/長方形 62"/>
          <p:cNvSpPr>
            <a:spLocks noChangeArrowheads="1"/>
          </p:cNvSpPr>
          <p:nvPr/>
        </p:nvSpPr>
        <p:spPr bwMode="auto">
          <a:xfrm>
            <a:off x="138114" y="899556"/>
            <a:ext cx="927244" cy="204930"/>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背景と目的</a:t>
            </a:r>
            <a:endParaRPr kumimoji="1" lang="en-US" altLang="ja-JP"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16" name="正方形/長方形 15"/>
          <p:cNvSpPr/>
          <p:nvPr/>
        </p:nvSpPr>
        <p:spPr bwMode="auto">
          <a:xfrm>
            <a:off x="138113" y="1111783"/>
            <a:ext cx="4339691" cy="937554"/>
          </a:xfrm>
          <a:prstGeom prst="rect">
            <a:avLst/>
          </a:prstGeom>
          <a:noFill/>
          <a:ln w="12700" cap="flat" cmpd="sng" algn="ctr">
            <a:solidFill>
              <a:srgbClr val="76B531"/>
            </a:solidFill>
            <a:prstDash val="solid"/>
            <a:round/>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7" name="正方形/長方形 106"/>
          <p:cNvSpPr>
            <a:spLocks noChangeArrowheads="1"/>
          </p:cNvSpPr>
          <p:nvPr/>
        </p:nvSpPr>
        <p:spPr bwMode="auto">
          <a:xfrm>
            <a:off x="138113" y="2357280"/>
            <a:ext cx="4339691" cy="3457129"/>
          </a:xfrm>
          <a:prstGeom prst="rect">
            <a:avLst/>
          </a:prstGeom>
          <a:noFill/>
          <a:ln w="12700" algn="ctr">
            <a:solidFill>
              <a:srgbClr val="76B531"/>
            </a:solidFill>
            <a:round/>
            <a:headEnd/>
            <a:tailEnd/>
          </a:ln>
          <a:extLst>
            <a:ext uri="{909E8E84-426E-40DD-AFC4-6F175D3DCCD1}">
              <a14:hiddenFill xmlns:a14="http://schemas.microsoft.com/office/drawing/2010/main">
                <a:solidFill>
                  <a:srgbClr val="FFFFFF"/>
                </a:solidFill>
              </a14:hiddenFill>
            </a:ext>
          </a:extLst>
        </p:spPr>
        <p:txBody>
          <a:bodyPr wrap="none"/>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ja-JP" altLang="en-US" sz="1200" b="0" i="0" u="none" strike="noStrike" kern="1200" cap="none" spc="0" normalizeH="0" baseline="0" noProof="0">
              <a:ln>
                <a:noFill/>
              </a:ln>
              <a:solidFill>
                <a:prstClr val="black"/>
              </a:solidFill>
              <a:effectLst/>
              <a:uLnTx/>
              <a:uFillTx/>
              <a:latin typeface="HGP創英角ｺﾞｼｯｸUB" panose="020B0900000000000000" pitchFamily="50" charset="-128"/>
              <a:ea typeface="ＭＳ Ｐゴシック" panose="020B0600070205080204" pitchFamily="50" charset="-128"/>
              <a:cs typeface="+mn-cs"/>
            </a:endParaRPr>
          </a:p>
        </p:txBody>
      </p:sp>
      <p:sp>
        <p:nvSpPr>
          <p:cNvPr id="19" name="正方形/長方形 106"/>
          <p:cNvSpPr>
            <a:spLocks noChangeArrowheads="1"/>
          </p:cNvSpPr>
          <p:nvPr/>
        </p:nvSpPr>
        <p:spPr bwMode="auto">
          <a:xfrm>
            <a:off x="4669504" y="746974"/>
            <a:ext cx="4339691" cy="999876"/>
          </a:xfrm>
          <a:prstGeom prst="rect">
            <a:avLst/>
          </a:prstGeom>
          <a:noFill/>
          <a:ln w="12700" algn="ctr">
            <a:solidFill>
              <a:srgbClr val="76B531"/>
            </a:solidFill>
            <a:round/>
            <a:headEnd/>
            <a:tailEnd/>
          </a:ln>
          <a:extLst>
            <a:ext uri="{909E8E84-426E-40DD-AFC4-6F175D3DCCD1}">
              <a14:hiddenFill xmlns:a14="http://schemas.microsoft.com/office/drawing/2010/main">
                <a:solidFill>
                  <a:srgbClr val="FFFFFF"/>
                </a:solidFill>
              </a14:hiddenFill>
            </a:ext>
          </a:extLst>
        </p:spPr>
        <p:txBody>
          <a:bodyPr wrap="none"/>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ja-JP" altLang="en-US" sz="1200" b="0" i="0" u="none" strike="noStrike" kern="1200" cap="none" spc="0" normalizeH="0" baseline="0" noProof="0">
              <a:ln>
                <a:noFill/>
              </a:ln>
              <a:solidFill>
                <a:prstClr val="black"/>
              </a:solidFill>
              <a:effectLst/>
              <a:uLnTx/>
              <a:uFillTx/>
              <a:latin typeface="HGP創英角ｺﾞｼｯｸUB" panose="020B0900000000000000" pitchFamily="50" charset="-128"/>
              <a:ea typeface="ＭＳ Ｐゴシック" panose="020B0600070205080204" pitchFamily="50" charset="-128"/>
              <a:cs typeface="+mn-cs"/>
            </a:endParaRPr>
          </a:p>
        </p:txBody>
      </p:sp>
      <p:sp>
        <p:nvSpPr>
          <p:cNvPr id="22" name="正方形/長方形 62"/>
          <p:cNvSpPr>
            <a:spLocks noChangeArrowheads="1"/>
          </p:cNvSpPr>
          <p:nvPr/>
        </p:nvSpPr>
        <p:spPr bwMode="auto">
          <a:xfrm>
            <a:off x="4669504" y="496393"/>
            <a:ext cx="1659859" cy="237941"/>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実施体制・連携グループ</a:t>
            </a:r>
            <a:endParaRPr kumimoji="1" lang="en-US" altLang="ja-JP"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23" name="正方形/長方形 106"/>
          <p:cNvSpPr>
            <a:spLocks noChangeArrowheads="1"/>
          </p:cNvSpPr>
          <p:nvPr/>
        </p:nvSpPr>
        <p:spPr bwMode="auto">
          <a:xfrm>
            <a:off x="4666197" y="1997222"/>
            <a:ext cx="4339691" cy="1659075"/>
          </a:xfrm>
          <a:prstGeom prst="rect">
            <a:avLst/>
          </a:prstGeom>
          <a:noFill/>
          <a:ln w="12700" algn="ctr">
            <a:solidFill>
              <a:srgbClr val="76B531"/>
            </a:solidFill>
            <a:round/>
            <a:headEnd/>
            <a:tailEnd/>
          </a:ln>
          <a:extLst>
            <a:ext uri="{909E8E84-426E-40DD-AFC4-6F175D3DCCD1}">
              <a14:hiddenFill xmlns:a14="http://schemas.microsoft.com/office/drawing/2010/main">
                <a:solidFill>
                  <a:srgbClr val="FFFFFF"/>
                </a:solidFill>
              </a14:hiddenFill>
            </a:ext>
          </a:extLst>
        </p:spPr>
        <p:txBody>
          <a:bodyPr wrap="none"/>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ja-JP" altLang="en-US" sz="1200" b="0" i="0" u="none" strike="noStrike" kern="1200" cap="none" spc="0" normalizeH="0" baseline="0" noProof="0">
              <a:ln>
                <a:noFill/>
              </a:ln>
              <a:solidFill>
                <a:prstClr val="black"/>
              </a:solidFill>
              <a:effectLst/>
              <a:uLnTx/>
              <a:uFillTx/>
              <a:latin typeface="HGP創英角ｺﾞｼｯｸUB" panose="020B0900000000000000" pitchFamily="50" charset="-128"/>
              <a:ea typeface="ＭＳ Ｐゴシック" panose="020B0600070205080204" pitchFamily="50" charset="-128"/>
              <a:cs typeface="+mn-cs"/>
            </a:endParaRPr>
          </a:p>
        </p:txBody>
      </p:sp>
      <p:sp>
        <p:nvSpPr>
          <p:cNvPr id="28" name="正方形/長方形 27"/>
          <p:cNvSpPr/>
          <p:nvPr/>
        </p:nvSpPr>
        <p:spPr bwMode="auto">
          <a:xfrm>
            <a:off x="149778" y="6144287"/>
            <a:ext cx="8859417" cy="552057"/>
          </a:xfrm>
          <a:prstGeom prst="rect">
            <a:avLst/>
          </a:prstGeom>
          <a:noFill/>
          <a:ln w="12700" cap="flat" cmpd="sng" algn="ctr">
            <a:solidFill>
              <a:srgbClr val="76B531"/>
            </a:solidFill>
            <a:prstDash val="solid"/>
            <a:round/>
            <a:headEnd type="none" w="med" len="med"/>
            <a:tailEnd type="none" w="med" len="med"/>
          </a:ln>
          <a:effectLst/>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a:ea typeface="HGP創英角ｺﾞｼｯｸUB" pitchFamily="50" charset="-128"/>
              <a:cs typeface="+mn-cs"/>
            </a:endParaRPr>
          </a:p>
        </p:txBody>
      </p:sp>
      <p:sp>
        <p:nvSpPr>
          <p:cNvPr id="33" name="正方形/長方形 62"/>
          <p:cNvSpPr>
            <a:spLocks noChangeArrowheads="1"/>
          </p:cNvSpPr>
          <p:nvPr/>
        </p:nvSpPr>
        <p:spPr bwMode="auto">
          <a:xfrm>
            <a:off x="162532" y="5969245"/>
            <a:ext cx="927245" cy="193659"/>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スケジュール</a:t>
            </a:r>
            <a:endParaRPr kumimoji="1" lang="en-US" altLang="ja-JP"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34" name="正方形/長方形 62"/>
          <p:cNvSpPr>
            <a:spLocks noChangeArrowheads="1"/>
          </p:cNvSpPr>
          <p:nvPr/>
        </p:nvSpPr>
        <p:spPr bwMode="auto">
          <a:xfrm>
            <a:off x="1089777" y="5959937"/>
            <a:ext cx="1116000" cy="193659"/>
          </a:xfrm>
          <a:prstGeom prst="rect">
            <a:avLst/>
          </a:prstGeom>
          <a:solidFill>
            <a:schemeClr val="accent2">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７月</a:t>
            </a:r>
            <a:endParaRPr kumimoji="1" lang="en-US" altLang="ja-JP"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35" name="正方形/長方形 62"/>
          <p:cNvSpPr>
            <a:spLocks noChangeArrowheads="1"/>
          </p:cNvSpPr>
          <p:nvPr/>
        </p:nvSpPr>
        <p:spPr bwMode="auto">
          <a:xfrm>
            <a:off x="2205777" y="5948700"/>
            <a:ext cx="1116000" cy="193659"/>
          </a:xfrm>
          <a:prstGeom prst="rect">
            <a:avLst/>
          </a:prstGeom>
          <a:solidFill>
            <a:schemeClr val="accent2">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８月</a:t>
            </a:r>
            <a:endParaRPr kumimoji="1" lang="en-US" altLang="ja-JP"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36" name="正方形/長方形 62"/>
          <p:cNvSpPr>
            <a:spLocks noChangeArrowheads="1"/>
          </p:cNvSpPr>
          <p:nvPr/>
        </p:nvSpPr>
        <p:spPr bwMode="auto">
          <a:xfrm>
            <a:off x="3321777" y="5948851"/>
            <a:ext cx="1116000" cy="193659"/>
          </a:xfrm>
          <a:prstGeom prst="rect">
            <a:avLst/>
          </a:prstGeom>
          <a:solidFill>
            <a:schemeClr val="accent2">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９月</a:t>
            </a:r>
            <a:endParaRPr kumimoji="1" lang="en-US" altLang="ja-JP"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37" name="正方形/長方形 62"/>
          <p:cNvSpPr>
            <a:spLocks noChangeArrowheads="1"/>
          </p:cNvSpPr>
          <p:nvPr/>
        </p:nvSpPr>
        <p:spPr bwMode="auto">
          <a:xfrm>
            <a:off x="4437777" y="5950649"/>
            <a:ext cx="1116000" cy="193659"/>
          </a:xfrm>
          <a:prstGeom prst="rect">
            <a:avLst/>
          </a:prstGeom>
          <a:solidFill>
            <a:schemeClr val="accent2">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１０月</a:t>
            </a:r>
            <a:endParaRPr kumimoji="1" lang="en-US" altLang="ja-JP"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38" name="正方形/長方形 62"/>
          <p:cNvSpPr>
            <a:spLocks noChangeArrowheads="1"/>
          </p:cNvSpPr>
          <p:nvPr/>
        </p:nvSpPr>
        <p:spPr bwMode="auto">
          <a:xfrm>
            <a:off x="5581913" y="5962597"/>
            <a:ext cx="1116000" cy="193659"/>
          </a:xfrm>
          <a:prstGeom prst="rect">
            <a:avLst/>
          </a:prstGeom>
          <a:solidFill>
            <a:schemeClr val="accent2">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１１月</a:t>
            </a:r>
            <a:endParaRPr kumimoji="1" lang="en-US" altLang="ja-JP"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39" name="正方形/長方形 62"/>
          <p:cNvSpPr>
            <a:spLocks noChangeArrowheads="1"/>
          </p:cNvSpPr>
          <p:nvPr/>
        </p:nvSpPr>
        <p:spPr bwMode="auto">
          <a:xfrm>
            <a:off x="6704729" y="5951260"/>
            <a:ext cx="1116000" cy="193659"/>
          </a:xfrm>
          <a:prstGeom prst="rect">
            <a:avLst/>
          </a:prstGeom>
          <a:solidFill>
            <a:schemeClr val="accent2">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１２月</a:t>
            </a:r>
            <a:endParaRPr kumimoji="1" lang="en-US" altLang="ja-JP"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40" name="正方形/長方形 62"/>
          <p:cNvSpPr>
            <a:spLocks noChangeArrowheads="1"/>
          </p:cNvSpPr>
          <p:nvPr/>
        </p:nvSpPr>
        <p:spPr bwMode="auto">
          <a:xfrm>
            <a:off x="7845383" y="5951259"/>
            <a:ext cx="1116000" cy="193659"/>
          </a:xfrm>
          <a:prstGeom prst="rect">
            <a:avLst/>
          </a:prstGeom>
          <a:solidFill>
            <a:schemeClr val="accent2">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１月</a:t>
            </a:r>
            <a:endParaRPr kumimoji="1" lang="en-US" altLang="ja-JP"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46" name="正方形/長方形 45"/>
          <p:cNvSpPr/>
          <p:nvPr/>
        </p:nvSpPr>
        <p:spPr bwMode="auto">
          <a:xfrm>
            <a:off x="0" y="453116"/>
            <a:ext cx="4373231" cy="502276"/>
          </a:xfrm>
          <a:prstGeom prst="rect">
            <a:avLst/>
          </a:prstGeom>
          <a:noFill/>
          <a:ln w="9525" cap="flat" cmpd="sng" algn="ctr">
            <a:noFill/>
            <a:prstDash val="solid"/>
            <a:round/>
            <a:headEnd type="none" w="med" len="med"/>
            <a:tailEnd type="none" w="med" len="med"/>
          </a:ln>
          <a:effectLst/>
        </p:spPr>
        <p:txBody>
          <a:bodyPr wrap="none" anchor="ct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en-US" altLang="ja-JP"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a:t>
            </a:r>
            <a:r>
              <a:rPr kumimoji="1" lang="ja-JP" altLang="en-US"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テーマ</a:t>
            </a:r>
            <a:r>
              <a:rPr kumimoji="1" lang="en-US" altLang="ja-JP"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a:t>
            </a:r>
            <a:endParaRPr kumimoji="1" lang="zh-TW" altLang="en-US" sz="1600" b="1" i="0" u="none" strike="noStrike" kern="1200" cap="none" spc="0" normalizeH="0" baseline="0" noProof="0" dirty="0">
              <a:ln>
                <a:noFill/>
              </a:ln>
              <a:solidFill>
                <a:prstClr val="black"/>
              </a:solidFill>
              <a:effectLst/>
              <a:uLnTx/>
              <a:uFillTx/>
              <a:latin typeface="新細明體" panose="02020500000000000000" pitchFamily="18" charset="-120"/>
              <a:ea typeface="ＭＳ Ｐゴシック" charset="-128"/>
              <a:cs typeface="+mn-cs"/>
            </a:endParaRPr>
          </a:p>
        </p:txBody>
      </p:sp>
      <p:sp>
        <p:nvSpPr>
          <p:cNvPr id="42" name="正方形/長方形 41"/>
          <p:cNvSpPr/>
          <p:nvPr/>
        </p:nvSpPr>
        <p:spPr>
          <a:xfrm>
            <a:off x="190681" y="1143451"/>
            <a:ext cx="4201015" cy="90024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背景</a:t>
            </a:r>
            <a:r>
              <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目的</a:t>
            </a:r>
            <a:r>
              <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endParaRPr kumimoji="1" lang="ja-JP"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43" name="正方形/長方形 42"/>
          <p:cNvSpPr/>
          <p:nvPr/>
        </p:nvSpPr>
        <p:spPr>
          <a:xfrm>
            <a:off x="207450" y="2351641"/>
            <a:ext cx="4201015" cy="41549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〇</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44" name="正方形/長方形 43"/>
          <p:cNvSpPr/>
          <p:nvPr/>
        </p:nvSpPr>
        <p:spPr>
          <a:xfrm>
            <a:off x="4669503" y="2406937"/>
            <a:ext cx="4201015" cy="25391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①</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45" name="正方形/長方形 44"/>
          <p:cNvSpPr/>
          <p:nvPr/>
        </p:nvSpPr>
        <p:spPr>
          <a:xfrm>
            <a:off x="4669504" y="805341"/>
            <a:ext cx="4201015" cy="41549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〇</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3" name="正方形/長方形 2">
            <a:extLst>
              <a:ext uri="{FF2B5EF4-FFF2-40B4-BE49-F238E27FC236}">
                <a16:creationId xmlns:a16="http://schemas.microsoft.com/office/drawing/2014/main" id="{BC86F84C-BC47-2F79-411E-368C842C7E68}"/>
              </a:ext>
            </a:extLst>
          </p:cNvPr>
          <p:cNvSpPr/>
          <p:nvPr/>
        </p:nvSpPr>
        <p:spPr bwMode="auto">
          <a:xfrm>
            <a:off x="7500937" y="13880"/>
            <a:ext cx="1643063" cy="466008"/>
          </a:xfrm>
          <a:prstGeom prst="rect">
            <a:avLst/>
          </a:prstGeom>
          <a:solidFill>
            <a:schemeClr val="accent4"/>
          </a:solidFill>
          <a:ln w="9525" cap="flat" cmpd="sng" algn="ctr">
            <a:solidFill>
              <a:schemeClr val="tx1"/>
            </a:solidFill>
            <a:prstDash val="solid"/>
            <a:round/>
            <a:headEnd type="none" w="med" len="med"/>
            <a:tailEnd type="none" w="med" len="med"/>
          </a:ln>
          <a:effectLst/>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記載方法</a:t>
            </a:r>
          </a:p>
        </p:txBody>
      </p:sp>
      <p:sp>
        <p:nvSpPr>
          <p:cNvPr id="4" name="正方形/長方形 3">
            <a:extLst>
              <a:ext uri="{FF2B5EF4-FFF2-40B4-BE49-F238E27FC236}">
                <a16:creationId xmlns:a16="http://schemas.microsoft.com/office/drawing/2014/main" id="{E3833297-EC92-4B01-A6CA-D842BA49D84C}"/>
              </a:ext>
            </a:extLst>
          </p:cNvPr>
          <p:cNvSpPr/>
          <p:nvPr/>
        </p:nvSpPr>
        <p:spPr>
          <a:xfrm>
            <a:off x="1233150" y="644746"/>
            <a:ext cx="2972289" cy="276999"/>
          </a:xfrm>
          <a:prstGeom prst="rect">
            <a:avLst/>
          </a:prstGeom>
          <a:ln>
            <a:solidFill>
              <a:srgbClr val="FF0000"/>
            </a:solidFill>
          </a:ln>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rPr>
              <a:t>本事業で取組むテーマを明記してください。</a:t>
            </a:r>
            <a:endParaRPr kumimoji="1" lang="zh-TW" altLang="en-US" sz="1200" b="1" i="0" u="none" strike="noStrike" kern="1200" cap="none" spc="0" normalizeH="0" baseline="0" noProof="0" dirty="0">
              <a:ln>
                <a:noFill/>
              </a:ln>
              <a:solidFill>
                <a:srgbClr val="FF0000"/>
              </a:solidFill>
              <a:effectLst/>
              <a:uLnTx/>
              <a:uFillTx/>
              <a:latin typeface="新細明體" panose="02020500000000000000" pitchFamily="18" charset="-120"/>
              <a:ea typeface="ＭＳ Ｐゴシック" charset="-128"/>
              <a:cs typeface="+mn-cs"/>
            </a:endParaRPr>
          </a:p>
        </p:txBody>
      </p:sp>
      <p:sp>
        <p:nvSpPr>
          <p:cNvPr id="12" name="正方形/長方形 11">
            <a:extLst>
              <a:ext uri="{FF2B5EF4-FFF2-40B4-BE49-F238E27FC236}">
                <a16:creationId xmlns:a16="http://schemas.microsoft.com/office/drawing/2014/main" id="{46A819B5-4379-245F-F6A6-C4CEE81B3A29}"/>
              </a:ext>
            </a:extLst>
          </p:cNvPr>
          <p:cNvSpPr/>
          <p:nvPr/>
        </p:nvSpPr>
        <p:spPr>
          <a:xfrm>
            <a:off x="904835" y="1356295"/>
            <a:ext cx="3288080" cy="276999"/>
          </a:xfrm>
          <a:prstGeom prst="rect">
            <a:avLst/>
          </a:prstGeom>
          <a:ln>
            <a:solidFill>
              <a:srgbClr val="FF0000"/>
            </a:solidFill>
          </a:ln>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rPr>
              <a:t>本事業の背景と目的を簡潔に記載してください。</a:t>
            </a:r>
            <a:endParaRPr kumimoji="1" lang="zh-TW" altLang="en-US" sz="1200" b="1" i="0" u="none" strike="noStrike" kern="1200" cap="none" spc="0" normalizeH="0" baseline="0" noProof="0" dirty="0">
              <a:ln>
                <a:noFill/>
              </a:ln>
              <a:solidFill>
                <a:prstClr val="black"/>
              </a:solidFill>
              <a:effectLst/>
              <a:uLnTx/>
              <a:uFillTx/>
              <a:latin typeface="新細明體" panose="02020500000000000000" pitchFamily="18" charset="-120"/>
              <a:ea typeface="ＭＳ Ｐゴシック" charset="-128"/>
              <a:cs typeface="+mn-cs"/>
            </a:endParaRPr>
          </a:p>
        </p:txBody>
      </p:sp>
      <p:sp>
        <p:nvSpPr>
          <p:cNvPr id="20" name="正方形/長方形 19">
            <a:extLst>
              <a:ext uri="{FF2B5EF4-FFF2-40B4-BE49-F238E27FC236}">
                <a16:creationId xmlns:a16="http://schemas.microsoft.com/office/drawing/2014/main" id="{22146C03-2EA4-A978-0638-C809A7C6A3FC}"/>
              </a:ext>
            </a:extLst>
          </p:cNvPr>
          <p:cNvSpPr/>
          <p:nvPr/>
        </p:nvSpPr>
        <p:spPr>
          <a:xfrm>
            <a:off x="456013" y="2661324"/>
            <a:ext cx="3765467" cy="461665"/>
          </a:xfrm>
          <a:prstGeom prst="rect">
            <a:avLst/>
          </a:prstGeom>
          <a:ln>
            <a:solidFill>
              <a:srgbClr val="FF0000"/>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rPr>
              <a:t>本事業で開発する特用林産物の製品や技術について、</a:t>
            </a:r>
            <a:endParaRPr kumimoji="1" lang="en-US" altLang="ja-JP"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rPr>
              <a:t>その</a:t>
            </a:r>
            <a:r>
              <a:rPr kumimoji="1" lang="ja-JP" altLang="en-US" sz="12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charset="-128"/>
                <a:cs typeface="+mn-cs"/>
              </a:rPr>
              <a:t>概要や特徴を紹介してください。</a:t>
            </a:r>
            <a:endParaRPr kumimoji="1" lang="zh-TW" altLang="en-US" sz="1200" b="1" i="0" u="none" strike="noStrike" kern="1200" cap="none" spc="0" normalizeH="0" baseline="0" noProof="0" dirty="0">
              <a:ln>
                <a:noFill/>
              </a:ln>
              <a:solidFill>
                <a:prstClr val="black"/>
              </a:solidFill>
              <a:effectLst/>
              <a:uLnTx/>
              <a:uFillTx/>
              <a:latin typeface="新細明體" panose="02020500000000000000" pitchFamily="18" charset="-120"/>
              <a:ea typeface="ＭＳ Ｐゴシック" charset="-128"/>
              <a:cs typeface="+mn-cs"/>
            </a:endParaRPr>
          </a:p>
        </p:txBody>
      </p:sp>
      <p:sp>
        <p:nvSpPr>
          <p:cNvPr id="26" name="正方形/長方形 25">
            <a:extLst>
              <a:ext uri="{FF2B5EF4-FFF2-40B4-BE49-F238E27FC236}">
                <a16:creationId xmlns:a16="http://schemas.microsoft.com/office/drawing/2014/main" id="{DFB9E25D-28C5-510F-9F1C-CA9E3BDB4A2F}"/>
              </a:ext>
            </a:extLst>
          </p:cNvPr>
          <p:cNvSpPr/>
          <p:nvPr/>
        </p:nvSpPr>
        <p:spPr>
          <a:xfrm>
            <a:off x="456013" y="4159064"/>
            <a:ext cx="3664786" cy="276999"/>
          </a:xfrm>
          <a:prstGeom prst="rect">
            <a:avLst/>
          </a:prstGeom>
          <a:ln>
            <a:solidFill>
              <a:srgbClr val="FF0000"/>
            </a:solidFill>
          </a:ln>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rPr>
              <a:t>写真や図など具体的なイメージ図で説明してください。</a:t>
            </a:r>
          </a:p>
        </p:txBody>
      </p:sp>
      <p:sp>
        <p:nvSpPr>
          <p:cNvPr id="29" name="正方形/長方形 28">
            <a:extLst>
              <a:ext uri="{FF2B5EF4-FFF2-40B4-BE49-F238E27FC236}">
                <a16:creationId xmlns:a16="http://schemas.microsoft.com/office/drawing/2014/main" id="{92EC2FED-D3D3-8866-6B84-7A03EB008D8A}"/>
              </a:ext>
            </a:extLst>
          </p:cNvPr>
          <p:cNvSpPr/>
          <p:nvPr/>
        </p:nvSpPr>
        <p:spPr>
          <a:xfrm>
            <a:off x="4995777" y="849633"/>
            <a:ext cx="3846139" cy="830997"/>
          </a:xfrm>
          <a:prstGeom prst="rect">
            <a:avLst/>
          </a:prstGeom>
          <a:ln>
            <a:solidFill>
              <a:srgbClr val="FF0000"/>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rPr>
              <a:t>本事業の実施体制（連携グループ）を説明してください。</a:t>
            </a:r>
            <a:endParaRPr kumimoji="1" lang="en-US" altLang="ja-JP"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rPr>
              <a:t>また、事業実施項目ごとの役割等も明記してください。</a:t>
            </a:r>
            <a:endParaRPr kumimoji="1" lang="en-US" altLang="ja-JP"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rPr>
              <a:t>なお、事業の一部を委託する場合は、委託先、委託業務の内容を記載してください。</a:t>
            </a:r>
            <a:endParaRPr kumimoji="1" lang="en-US" altLang="ja-JP"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endParaRPr>
          </a:p>
        </p:txBody>
      </p:sp>
      <p:sp>
        <p:nvSpPr>
          <p:cNvPr id="30" name="正方形/長方形 29">
            <a:extLst>
              <a:ext uri="{FF2B5EF4-FFF2-40B4-BE49-F238E27FC236}">
                <a16:creationId xmlns:a16="http://schemas.microsoft.com/office/drawing/2014/main" id="{B23DEE65-10F3-BDDB-5493-E37DD01E78A0}"/>
              </a:ext>
            </a:extLst>
          </p:cNvPr>
          <p:cNvSpPr/>
          <p:nvPr/>
        </p:nvSpPr>
        <p:spPr>
          <a:xfrm>
            <a:off x="4811118" y="2151448"/>
            <a:ext cx="4030798" cy="830997"/>
          </a:xfrm>
          <a:prstGeom prst="rect">
            <a:avLst/>
          </a:prstGeom>
          <a:ln>
            <a:solidFill>
              <a:srgbClr val="FF0000"/>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rPr>
              <a:t>本事業で取り組む、利用拡大に向けた実施項目</a:t>
            </a:r>
            <a:r>
              <a:rPr kumimoji="1" lang="en-US" altLang="ja-JP"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rPr>
              <a:t>(</a:t>
            </a:r>
            <a:r>
              <a:rPr kumimoji="1" lang="ja-JP" altLang="en-US"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rPr>
              <a:t>具体的な活動内容）を箇条書きしてください。</a:t>
            </a:r>
            <a:endParaRPr kumimoji="1" lang="en-US" altLang="ja-JP"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rPr>
              <a:t>また、本事業の成果の普及・活用に関し、用いる手法や工夫する点、こだわり等について記載してください。</a:t>
            </a:r>
          </a:p>
        </p:txBody>
      </p:sp>
      <p:sp>
        <p:nvSpPr>
          <p:cNvPr id="51" name="正方形/長方形 50">
            <a:extLst>
              <a:ext uri="{FF2B5EF4-FFF2-40B4-BE49-F238E27FC236}">
                <a16:creationId xmlns:a16="http://schemas.microsoft.com/office/drawing/2014/main" id="{152C313A-AE16-58DA-EB28-5A70997BB9ED}"/>
              </a:ext>
            </a:extLst>
          </p:cNvPr>
          <p:cNvSpPr/>
          <p:nvPr/>
        </p:nvSpPr>
        <p:spPr>
          <a:xfrm>
            <a:off x="2671612" y="6273818"/>
            <a:ext cx="3684022" cy="276999"/>
          </a:xfrm>
          <a:prstGeom prst="rect">
            <a:avLst/>
          </a:prstGeom>
          <a:ln>
            <a:solidFill>
              <a:srgbClr val="FF0000"/>
            </a:solidFill>
          </a:ln>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rPr>
              <a:t>実施項目ごとに実施時期を記載して説明してください。</a:t>
            </a:r>
          </a:p>
        </p:txBody>
      </p:sp>
      <p:sp>
        <p:nvSpPr>
          <p:cNvPr id="31" name="タイトル 37">
            <a:extLst>
              <a:ext uri="{FF2B5EF4-FFF2-40B4-BE49-F238E27FC236}">
                <a16:creationId xmlns:a16="http://schemas.microsoft.com/office/drawing/2014/main" id="{6976AA03-EB3B-9D15-D3C0-E9D12815F5F8}"/>
              </a:ext>
            </a:extLst>
          </p:cNvPr>
          <p:cNvSpPr txBox="1">
            <a:spLocks/>
          </p:cNvSpPr>
          <p:nvPr/>
        </p:nvSpPr>
        <p:spPr>
          <a:xfrm>
            <a:off x="-4177" y="-3538"/>
            <a:ext cx="4571998" cy="380059"/>
          </a:xfrm>
          <a:prstGeom prst="rect">
            <a:avLst/>
          </a:prstGeom>
          <a:solidFill>
            <a:schemeClr val="accent1">
              <a:lumMod val="75000"/>
            </a:schemeClr>
          </a:solidFill>
          <a:ln w="12700">
            <a:solidFill>
              <a:srgbClr val="76B531"/>
            </a:solidFill>
            <a:miter lim="800000"/>
            <a:headEnd/>
            <a:tailEnd/>
          </a:ln>
        </p:spPr>
        <p:txBody>
          <a:bodyPr vert="horz" lIns="216000" tIns="0" rIns="3600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auto" latinLnBrk="0" hangingPunct="1">
              <a:lnSpc>
                <a:spcPct val="110000"/>
              </a:lnSpc>
              <a:spcBef>
                <a:spcPct val="0"/>
              </a:spcBef>
              <a:spcAft>
                <a:spcPts val="0"/>
              </a:spcAft>
              <a:buClrTx/>
              <a:buSzTx/>
              <a:buFontTx/>
              <a:buNone/>
              <a:tabLst/>
              <a:defRPr/>
            </a:pPr>
            <a:r>
              <a:rPr kumimoji="1" lang="en-US" altLang="ja-JP" sz="1300" b="0" i="0" u="none" strike="noStrike" kern="1200" cap="none" spc="0" normalizeH="0" baseline="0" noProof="0" dirty="0">
                <a:ln>
                  <a:noFill/>
                </a:ln>
                <a:solidFill>
                  <a:prstClr val="white"/>
                </a:solidFill>
                <a:effectLst/>
                <a:uLnTx/>
                <a:uFillTx/>
                <a:latin typeface="HG創英角ｺﾞｼｯｸUB" panose="020B0909000000000000" pitchFamily="49" charset="-128"/>
                <a:ea typeface="HG創英角ｺﾞｼｯｸUB" panose="020B0909000000000000" pitchFamily="49" charset="-128"/>
                <a:cs typeface="+mj-cs"/>
              </a:rPr>
              <a:t>【</a:t>
            </a:r>
            <a:r>
              <a:rPr kumimoji="1" lang="ja-JP" altLang="en-US" sz="1300" b="0" i="0" u="none" strike="noStrike" kern="1200" cap="none" spc="0" normalizeH="0" baseline="0" noProof="0" dirty="0">
                <a:ln>
                  <a:noFill/>
                </a:ln>
                <a:solidFill>
                  <a:prstClr val="white"/>
                </a:solidFill>
                <a:effectLst/>
                <a:uLnTx/>
                <a:uFillTx/>
                <a:latin typeface="HG創英角ｺﾞｼｯｸUB" panose="020B0909000000000000" pitchFamily="49" charset="-128"/>
                <a:ea typeface="HG創英角ｺﾞｼｯｸUB" panose="020B0909000000000000" pitchFamily="49" charset="-128"/>
                <a:cs typeface="+mj-cs"/>
              </a:rPr>
              <a:t>様式第３号</a:t>
            </a:r>
            <a:r>
              <a:rPr kumimoji="1" lang="en-US" altLang="ja-JP" sz="1300" b="0" i="0" u="none" strike="noStrike" kern="1200" cap="none" spc="0" normalizeH="0" baseline="0" noProof="0" dirty="0">
                <a:ln>
                  <a:noFill/>
                </a:ln>
                <a:solidFill>
                  <a:prstClr val="white"/>
                </a:solidFill>
                <a:effectLst/>
                <a:uLnTx/>
                <a:uFillTx/>
                <a:latin typeface="HG創英角ｺﾞｼｯｸUB" panose="020B0909000000000000" pitchFamily="49" charset="-128"/>
                <a:ea typeface="HG創英角ｺﾞｼｯｸUB" panose="020B0909000000000000" pitchFamily="49" charset="-128"/>
                <a:cs typeface="+mj-cs"/>
              </a:rPr>
              <a:t>】</a:t>
            </a:r>
            <a:r>
              <a:rPr kumimoji="1" lang="ja-JP" altLang="en-US" sz="1300" b="0" i="0" u="none" strike="noStrike" kern="1200" cap="none" spc="0" normalizeH="0" baseline="0" noProof="0" dirty="0">
                <a:ln>
                  <a:noFill/>
                </a:ln>
                <a:solidFill>
                  <a:prstClr val="white"/>
                </a:solidFill>
                <a:effectLst/>
                <a:uLnTx/>
                <a:uFillTx/>
                <a:latin typeface="HG創英角ｺﾞｼｯｸUB" panose="020B0909000000000000" pitchFamily="49" charset="-128"/>
                <a:ea typeface="HG創英角ｺﾞｼｯｸUB" panose="020B0909000000000000" pitchFamily="49" charset="-128"/>
                <a:cs typeface="+mj-cs"/>
              </a:rPr>
              <a:t>　事　業　概　要　図</a:t>
            </a:r>
            <a:endParaRPr kumimoji="1" lang="en-US" altLang="ja-JP" sz="1300" b="0" i="0" u="none" strike="noStrike" kern="1200" cap="none" spc="0" normalizeH="0" baseline="0" noProof="0" dirty="0">
              <a:ln>
                <a:noFill/>
              </a:ln>
              <a:solidFill>
                <a:prstClr val="white"/>
              </a:solidFill>
              <a:effectLst/>
              <a:uLnTx/>
              <a:uFillTx/>
              <a:latin typeface="HG創英角ｺﾞｼｯｸUB" panose="020B0909000000000000" pitchFamily="49" charset="-128"/>
              <a:ea typeface="HG創英角ｺﾞｼｯｸUB" panose="020B0909000000000000" pitchFamily="49" charset="-128"/>
              <a:cs typeface="+mj-cs"/>
            </a:endParaRPr>
          </a:p>
        </p:txBody>
      </p:sp>
      <p:pic>
        <p:nvPicPr>
          <p:cNvPr id="32" name="図 31">
            <a:extLst>
              <a:ext uri="{FF2B5EF4-FFF2-40B4-BE49-F238E27FC236}">
                <a16:creationId xmlns:a16="http://schemas.microsoft.com/office/drawing/2014/main" id="{7B8D85FB-B973-4F75-5FA0-CD5AA0E80497}"/>
              </a:ext>
            </a:extLst>
          </p:cNvPr>
          <p:cNvPicPr>
            <a:picLocks noChangeAspect="1"/>
          </p:cNvPicPr>
          <p:nvPr/>
        </p:nvPicPr>
        <p:blipFill>
          <a:blip r:embed="rId2"/>
          <a:stretch>
            <a:fillRect/>
          </a:stretch>
        </p:blipFill>
        <p:spPr>
          <a:xfrm>
            <a:off x="172410" y="2124849"/>
            <a:ext cx="1579001" cy="323116"/>
          </a:xfrm>
          <a:prstGeom prst="rect">
            <a:avLst/>
          </a:prstGeom>
        </p:spPr>
      </p:pic>
      <p:pic>
        <p:nvPicPr>
          <p:cNvPr id="41" name="図 40">
            <a:extLst>
              <a:ext uri="{FF2B5EF4-FFF2-40B4-BE49-F238E27FC236}">
                <a16:creationId xmlns:a16="http://schemas.microsoft.com/office/drawing/2014/main" id="{265E27FB-8AC3-598A-BF54-BDDC5A561F50}"/>
              </a:ext>
            </a:extLst>
          </p:cNvPr>
          <p:cNvPicPr>
            <a:picLocks noChangeAspect="1"/>
          </p:cNvPicPr>
          <p:nvPr/>
        </p:nvPicPr>
        <p:blipFill>
          <a:blip r:embed="rId3"/>
          <a:stretch>
            <a:fillRect/>
          </a:stretch>
        </p:blipFill>
        <p:spPr>
          <a:xfrm>
            <a:off x="4666197" y="1768008"/>
            <a:ext cx="3279932" cy="323116"/>
          </a:xfrm>
          <a:prstGeom prst="rect">
            <a:avLst/>
          </a:prstGeom>
        </p:spPr>
      </p:pic>
      <p:grpSp>
        <p:nvGrpSpPr>
          <p:cNvPr id="47" name="グループ化 46">
            <a:extLst>
              <a:ext uri="{FF2B5EF4-FFF2-40B4-BE49-F238E27FC236}">
                <a16:creationId xmlns:a16="http://schemas.microsoft.com/office/drawing/2014/main" id="{11BEE03A-5F06-FA5F-3E09-B69489F49639}"/>
              </a:ext>
            </a:extLst>
          </p:cNvPr>
          <p:cNvGrpSpPr/>
          <p:nvPr/>
        </p:nvGrpSpPr>
        <p:grpSpPr>
          <a:xfrm>
            <a:off x="4656671" y="3801825"/>
            <a:ext cx="4339691" cy="1151918"/>
            <a:chOff x="4666197" y="3294799"/>
            <a:chExt cx="4339691" cy="1135426"/>
          </a:xfrm>
        </p:grpSpPr>
        <p:sp>
          <p:nvSpPr>
            <p:cNvPr id="48" name="フローチャート: 処理 47">
              <a:extLst>
                <a:ext uri="{FF2B5EF4-FFF2-40B4-BE49-F238E27FC236}">
                  <a16:creationId xmlns:a16="http://schemas.microsoft.com/office/drawing/2014/main" id="{073F672C-513F-9FC3-1475-35F73648E94D}"/>
                </a:ext>
              </a:extLst>
            </p:cNvPr>
            <p:cNvSpPr/>
            <p:nvPr/>
          </p:nvSpPr>
          <p:spPr>
            <a:xfrm>
              <a:off x="4666197" y="3519452"/>
              <a:ext cx="4339691" cy="910773"/>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kumimoji="1" lang="ja-JP" altLang="en-US" sz="1050" dirty="0">
                <a:solidFill>
                  <a:schemeClr val="tx1"/>
                </a:solidFill>
                <a:latin typeface="+mj-ea"/>
                <a:ea typeface="+mj-ea"/>
              </a:endParaRPr>
            </a:p>
          </p:txBody>
        </p:sp>
        <p:sp>
          <p:nvSpPr>
            <p:cNvPr id="49" name="正方形/長方形 62">
              <a:extLst>
                <a:ext uri="{FF2B5EF4-FFF2-40B4-BE49-F238E27FC236}">
                  <a16:creationId xmlns:a16="http://schemas.microsoft.com/office/drawing/2014/main" id="{776E112D-86CA-780B-81E3-855C0DE0A2D7}"/>
                </a:ext>
              </a:extLst>
            </p:cNvPr>
            <p:cNvSpPr>
              <a:spLocks noChangeArrowheads="1"/>
            </p:cNvSpPr>
            <p:nvPr/>
          </p:nvSpPr>
          <p:spPr bwMode="auto">
            <a:xfrm>
              <a:off x="4666197" y="3294799"/>
              <a:ext cx="3264821" cy="20394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主な経費</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grpSp>
      <p:sp>
        <p:nvSpPr>
          <p:cNvPr id="7" name="正方形/長方形 62">
            <a:extLst>
              <a:ext uri="{FF2B5EF4-FFF2-40B4-BE49-F238E27FC236}">
                <a16:creationId xmlns:a16="http://schemas.microsoft.com/office/drawing/2014/main" id="{9D7BE6E8-3FEA-AA9B-23B7-32CD8881CB8B}"/>
              </a:ext>
            </a:extLst>
          </p:cNvPr>
          <p:cNvSpPr>
            <a:spLocks noChangeArrowheads="1"/>
          </p:cNvSpPr>
          <p:nvPr/>
        </p:nvSpPr>
        <p:spPr bwMode="auto">
          <a:xfrm>
            <a:off x="4621692" y="5073310"/>
            <a:ext cx="3264821" cy="20394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chemeClr val="bg1"/>
                </a:solidFill>
                <a:latin typeface="HGP創英角ｺﾞｼｯｸUB" panose="020B0900000000000000" pitchFamily="50" charset="-128"/>
                <a:ea typeface="HGP創英角ｺﾞｼｯｸUB" panose="020B0900000000000000" pitchFamily="50" charset="-128"/>
              </a:rPr>
              <a:t>成果の普及計画</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8" name="フローチャート: 処理 7">
            <a:extLst>
              <a:ext uri="{FF2B5EF4-FFF2-40B4-BE49-F238E27FC236}">
                <a16:creationId xmlns:a16="http://schemas.microsoft.com/office/drawing/2014/main" id="{5CC5A953-525C-3DC6-1F43-1A7E6F9D8535}"/>
              </a:ext>
            </a:extLst>
          </p:cNvPr>
          <p:cNvSpPr/>
          <p:nvPr/>
        </p:nvSpPr>
        <p:spPr>
          <a:xfrm>
            <a:off x="4621692" y="5243402"/>
            <a:ext cx="4339691" cy="552056"/>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endParaRPr kumimoji="1" lang="ja-JP" altLang="en-US" sz="1050" dirty="0">
              <a:solidFill>
                <a:schemeClr val="tx1"/>
              </a:solidFill>
              <a:latin typeface="+mj-ea"/>
              <a:ea typeface="+mj-ea"/>
            </a:endParaRPr>
          </a:p>
        </p:txBody>
      </p:sp>
      <p:sp>
        <p:nvSpPr>
          <p:cNvPr id="9" name="正方形/長方形 8">
            <a:extLst>
              <a:ext uri="{FF2B5EF4-FFF2-40B4-BE49-F238E27FC236}">
                <a16:creationId xmlns:a16="http://schemas.microsoft.com/office/drawing/2014/main" id="{AAF1B713-F2E9-B8B1-46E4-18F475C284EB}"/>
              </a:ext>
            </a:extLst>
          </p:cNvPr>
          <p:cNvSpPr/>
          <p:nvPr/>
        </p:nvSpPr>
        <p:spPr>
          <a:xfrm>
            <a:off x="4834911" y="5324045"/>
            <a:ext cx="3913251" cy="461665"/>
          </a:xfrm>
          <a:prstGeom prst="rect">
            <a:avLst/>
          </a:prstGeom>
          <a:ln>
            <a:solidFill>
              <a:srgbClr val="FF0000"/>
            </a:solidFill>
          </a:ln>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rPr>
              <a:t>事業終了後、成果を他の事業体へ普及する取組みを説明</a:t>
            </a:r>
            <a:endParaRPr kumimoji="1" lang="en-US" altLang="ja-JP"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Calibri" panose="020F0502020204030204"/>
                <a:ea typeface="ＭＳ Ｐゴシック" charset="-128"/>
                <a:cs typeface="+mn-cs"/>
              </a:rPr>
              <a:t>してください。</a:t>
            </a:r>
          </a:p>
        </p:txBody>
      </p:sp>
    </p:spTree>
    <p:extLst>
      <p:ext uri="{BB962C8B-B14F-4D97-AF65-F5344CB8AC3E}">
        <p14:creationId xmlns:p14="http://schemas.microsoft.com/office/powerpoint/2010/main" val="801586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図 30">
            <a:extLst>
              <a:ext uri="{FF2B5EF4-FFF2-40B4-BE49-F238E27FC236}">
                <a16:creationId xmlns:a16="http://schemas.microsoft.com/office/drawing/2014/main" id="{4435FC3C-5CC7-46C6-6538-40F3B8E00034}"/>
              </a:ext>
            </a:extLst>
          </p:cNvPr>
          <p:cNvPicPr>
            <a:picLocks noChangeAspect="1"/>
          </p:cNvPicPr>
          <p:nvPr/>
        </p:nvPicPr>
        <p:blipFill>
          <a:blip r:embed="rId2"/>
          <a:stretch>
            <a:fillRect/>
          </a:stretch>
        </p:blipFill>
        <p:spPr>
          <a:xfrm>
            <a:off x="4652966" y="3854084"/>
            <a:ext cx="4352921" cy="1102645"/>
          </a:xfrm>
          <a:prstGeom prst="rect">
            <a:avLst/>
          </a:prstGeom>
        </p:spPr>
      </p:pic>
      <p:sp>
        <p:nvSpPr>
          <p:cNvPr id="5" name="正方形/長方形 4"/>
          <p:cNvSpPr/>
          <p:nvPr/>
        </p:nvSpPr>
        <p:spPr bwMode="auto">
          <a:xfrm>
            <a:off x="4618980" y="211131"/>
            <a:ext cx="3338585" cy="278942"/>
          </a:xfrm>
          <a:prstGeom prst="rect">
            <a:avLst/>
          </a:prstGeom>
          <a:solidFill>
            <a:schemeClr val="bg1"/>
          </a:solidFill>
          <a:ln w="9525" cap="flat" cmpd="sng" algn="ctr">
            <a:noFill/>
            <a:prstDash val="solid"/>
            <a:round/>
            <a:headEnd type="none" w="med" len="med"/>
            <a:tailEnd type="none" w="med" len="med"/>
          </a:ln>
          <a:effectLst/>
        </p:spPr>
        <p:txBody>
          <a:bodyPr wrap="none" anchor="b"/>
          <a:lstStyle/>
          <a:p>
            <a:pPr marL="0" marR="0" lvl="0" indent="0" algn="l" defTabSz="914400" rtl="0" eaLnBrk="1" fontAlgn="auto" latinLnBrk="0" hangingPunct="1">
              <a:lnSpc>
                <a:spcPts val="1800"/>
              </a:lnSpc>
              <a:spcBef>
                <a:spcPts val="0"/>
              </a:spcBef>
              <a:spcAft>
                <a:spcPts val="0"/>
              </a:spcAft>
              <a:buClrTx/>
              <a:buSzTx/>
              <a:buFontTx/>
              <a:buNone/>
              <a:tabLst/>
              <a:defRPr/>
            </a:pPr>
            <a:r>
              <a:rPr kumimoji="1" lang="zh-TW" altLang="en-US" sz="1200" b="0" i="0" u="none" strike="noStrike" kern="1200" cap="none" spc="0" normalizeH="0" baseline="0" noProof="0" dirty="0">
                <a:ln>
                  <a:noFill/>
                </a:ln>
                <a:solidFill>
                  <a:prstClr val="black"/>
                </a:solidFill>
                <a:effectLst/>
                <a:uLnTx/>
                <a:uFillTx/>
                <a:latin typeface="新細明體" panose="02020500000000000000" pitchFamily="18" charset="-120"/>
                <a:ea typeface="ＭＳ Ｐゴシック" charset="-128"/>
                <a:cs typeface="+mn-cs"/>
              </a:rPr>
              <a:t>事業実施主体</a:t>
            </a:r>
            <a:endParaRPr kumimoji="1" lang="en-US" altLang="zh-TW" sz="1200" b="0" i="0" u="none" strike="noStrike" kern="1200" cap="none" spc="0" normalizeH="0" baseline="0" noProof="0" dirty="0">
              <a:ln>
                <a:noFill/>
              </a:ln>
              <a:solidFill>
                <a:prstClr val="black"/>
              </a:solidFill>
              <a:effectLst/>
              <a:uLnTx/>
              <a:uFillTx/>
              <a:latin typeface="新細明體" panose="02020500000000000000" pitchFamily="18" charset="-120"/>
              <a:ea typeface="ＭＳ Ｐゴシック"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　○○地区広葉樹利用組合</a:t>
            </a:r>
            <a:endParaRPr kumimoji="1" lang="zh-TW" altLang="en-US" sz="1200" b="0" i="0" u="none" strike="noStrike" kern="1200" cap="none" spc="0" normalizeH="0" baseline="0" noProof="0" dirty="0">
              <a:ln>
                <a:noFill/>
              </a:ln>
              <a:solidFill>
                <a:prstClr val="black"/>
              </a:solidFill>
              <a:effectLst/>
              <a:uLnTx/>
              <a:uFillTx/>
              <a:latin typeface="新細明體" panose="02020500000000000000" pitchFamily="18" charset="-120"/>
              <a:ea typeface="ＭＳ Ｐゴシック" charset="-128"/>
              <a:cs typeface="+mn-cs"/>
            </a:endParaRPr>
          </a:p>
        </p:txBody>
      </p:sp>
      <p:sp>
        <p:nvSpPr>
          <p:cNvPr id="6" name="正方形/長方形 5"/>
          <p:cNvSpPr/>
          <p:nvPr/>
        </p:nvSpPr>
        <p:spPr>
          <a:xfrm>
            <a:off x="8016218" y="1"/>
            <a:ext cx="1127782" cy="618186"/>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申込Ｎｏ</a:t>
            </a:r>
          </a:p>
        </p:txBody>
      </p:sp>
      <p:grpSp>
        <p:nvGrpSpPr>
          <p:cNvPr id="2" name="グループ化 1"/>
          <p:cNvGrpSpPr/>
          <p:nvPr/>
        </p:nvGrpSpPr>
        <p:grpSpPr>
          <a:xfrm>
            <a:off x="190681" y="3564297"/>
            <a:ext cx="4201015" cy="2150252"/>
            <a:chOff x="190681" y="3564297"/>
            <a:chExt cx="4201015" cy="1709774"/>
          </a:xfrm>
        </p:grpSpPr>
        <p:sp>
          <p:nvSpPr>
            <p:cNvPr id="13" name="正方形/長方形 12"/>
            <p:cNvSpPr/>
            <p:nvPr/>
          </p:nvSpPr>
          <p:spPr bwMode="auto">
            <a:xfrm>
              <a:off x="190681" y="3657601"/>
              <a:ext cx="4201015" cy="1616470"/>
            </a:xfrm>
            <a:prstGeom prst="rect">
              <a:avLst/>
            </a:prstGeom>
            <a:noFill/>
            <a:ln w="19050" cap="flat" cmpd="sng" algn="ctr">
              <a:solidFill>
                <a:schemeClr val="accent1">
                  <a:lumMod val="75000"/>
                </a:schemeClr>
              </a:solidFill>
              <a:prstDash val="dash"/>
              <a:round/>
              <a:headEnd type="none" w="med" len="med"/>
              <a:tailEnd type="none" w="med" len="med"/>
            </a:ln>
            <a:effectLst/>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4" name="AutoShape 10"/>
            <p:cNvSpPr>
              <a:spLocks noChangeArrowheads="1"/>
            </p:cNvSpPr>
            <p:nvPr/>
          </p:nvSpPr>
          <p:spPr bwMode="auto">
            <a:xfrm>
              <a:off x="190681" y="3564297"/>
              <a:ext cx="1082675" cy="218425"/>
            </a:xfrm>
            <a:prstGeom prst="roundRect">
              <a:avLst>
                <a:gd name="adj" fmla="val 19278"/>
              </a:avLst>
            </a:prstGeom>
            <a:solidFill>
              <a:srgbClr val="66FFFF"/>
            </a:solidFill>
            <a:ln w="12700" algn="ctr">
              <a:solidFill>
                <a:schemeClr val="accent1">
                  <a:lumMod val="75000"/>
                </a:schemeClr>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写真・図等</a:t>
              </a:r>
              <a:endParaRPr kumimoji="1" lang="en-US" altLang="ja-JP"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pSp>
      <p:sp>
        <p:nvSpPr>
          <p:cNvPr id="15" name="正方形/長方形 62"/>
          <p:cNvSpPr>
            <a:spLocks noChangeArrowheads="1"/>
          </p:cNvSpPr>
          <p:nvPr/>
        </p:nvSpPr>
        <p:spPr bwMode="auto">
          <a:xfrm>
            <a:off x="138114" y="899556"/>
            <a:ext cx="927244" cy="204930"/>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背景と目的</a:t>
            </a:r>
            <a:endParaRPr kumimoji="1" lang="en-US" altLang="ja-JP"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16" name="正方形/長方形 15"/>
          <p:cNvSpPr/>
          <p:nvPr/>
        </p:nvSpPr>
        <p:spPr bwMode="auto">
          <a:xfrm>
            <a:off x="138113" y="1111783"/>
            <a:ext cx="4339691" cy="937554"/>
          </a:xfrm>
          <a:prstGeom prst="rect">
            <a:avLst/>
          </a:prstGeom>
          <a:noFill/>
          <a:ln w="12700" cap="flat" cmpd="sng" algn="ctr">
            <a:solidFill>
              <a:srgbClr val="76B531"/>
            </a:solidFill>
            <a:prstDash val="solid"/>
            <a:round/>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7" name="正方形/長方形 106"/>
          <p:cNvSpPr>
            <a:spLocks noChangeArrowheads="1"/>
          </p:cNvSpPr>
          <p:nvPr/>
        </p:nvSpPr>
        <p:spPr bwMode="auto">
          <a:xfrm>
            <a:off x="138113" y="2357281"/>
            <a:ext cx="4339691" cy="3402188"/>
          </a:xfrm>
          <a:prstGeom prst="rect">
            <a:avLst/>
          </a:prstGeom>
          <a:noFill/>
          <a:ln w="12700" algn="ctr">
            <a:solidFill>
              <a:srgbClr val="76B531"/>
            </a:solidFill>
            <a:round/>
            <a:headEnd/>
            <a:tailEnd/>
          </a:ln>
          <a:extLst>
            <a:ext uri="{909E8E84-426E-40DD-AFC4-6F175D3DCCD1}">
              <a14:hiddenFill xmlns:a14="http://schemas.microsoft.com/office/drawing/2010/main">
                <a:solidFill>
                  <a:srgbClr val="FFFFFF"/>
                </a:solidFill>
              </a14:hiddenFill>
            </a:ext>
          </a:extLst>
        </p:spPr>
        <p:txBody>
          <a:bodyPr wrap="none"/>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ja-JP" altLang="en-US" sz="1200" b="0" i="0" u="none" strike="noStrike" kern="1200" cap="none" spc="0" normalizeH="0" baseline="0" noProof="0">
              <a:ln>
                <a:noFill/>
              </a:ln>
              <a:solidFill>
                <a:prstClr val="black"/>
              </a:solidFill>
              <a:effectLst/>
              <a:uLnTx/>
              <a:uFillTx/>
              <a:latin typeface="HGP創英角ｺﾞｼｯｸUB" panose="020B0900000000000000" pitchFamily="50" charset="-128"/>
              <a:ea typeface="ＭＳ Ｐゴシック" panose="020B0600070205080204" pitchFamily="50" charset="-128"/>
              <a:cs typeface="+mn-cs"/>
            </a:endParaRPr>
          </a:p>
        </p:txBody>
      </p:sp>
      <p:sp>
        <p:nvSpPr>
          <p:cNvPr id="19" name="正方形/長方形 106"/>
          <p:cNvSpPr>
            <a:spLocks noChangeArrowheads="1"/>
          </p:cNvSpPr>
          <p:nvPr/>
        </p:nvSpPr>
        <p:spPr bwMode="auto">
          <a:xfrm>
            <a:off x="4669504" y="746974"/>
            <a:ext cx="4339691" cy="651459"/>
          </a:xfrm>
          <a:prstGeom prst="rect">
            <a:avLst/>
          </a:prstGeom>
          <a:noFill/>
          <a:ln w="12700" algn="ctr">
            <a:solidFill>
              <a:srgbClr val="76B531"/>
            </a:solidFill>
            <a:round/>
            <a:headEnd/>
            <a:tailEnd/>
          </a:ln>
          <a:extLst>
            <a:ext uri="{909E8E84-426E-40DD-AFC4-6F175D3DCCD1}">
              <a14:hiddenFill xmlns:a14="http://schemas.microsoft.com/office/drawing/2010/main">
                <a:solidFill>
                  <a:srgbClr val="FFFFFF"/>
                </a:solidFill>
              </a14:hiddenFill>
            </a:ext>
          </a:extLst>
        </p:spPr>
        <p:txBody>
          <a:bodyPr wrap="none"/>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ja-JP" altLang="en-US" sz="1200" b="0" i="0" u="none" strike="noStrike" kern="1200" cap="none" spc="0" normalizeH="0" baseline="0" noProof="0">
              <a:ln>
                <a:noFill/>
              </a:ln>
              <a:solidFill>
                <a:prstClr val="black"/>
              </a:solidFill>
              <a:effectLst/>
              <a:uLnTx/>
              <a:uFillTx/>
              <a:latin typeface="HGP創英角ｺﾞｼｯｸUB" panose="020B0900000000000000" pitchFamily="50" charset="-128"/>
              <a:ea typeface="ＭＳ Ｐゴシック" panose="020B0600070205080204" pitchFamily="50" charset="-128"/>
              <a:cs typeface="+mn-cs"/>
            </a:endParaRPr>
          </a:p>
        </p:txBody>
      </p:sp>
      <p:sp>
        <p:nvSpPr>
          <p:cNvPr id="22" name="正方形/長方形 62"/>
          <p:cNvSpPr>
            <a:spLocks noChangeArrowheads="1"/>
          </p:cNvSpPr>
          <p:nvPr/>
        </p:nvSpPr>
        <p:spPr bwMode="auto">
          <a:xfrm>
            <a:off x="4669504" y="496393"/>
            <a:ext cx="1659859" cy="237941"/>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実施体制・連携グループ</a:t>
            </a:r>
            <a:endParaRPr kumimoji="1" lang="en-US" altLang="ja-JP"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23" name="正方形/長方形 106"/>
          <p:cNvSpPr>
            <a:spLocks noChangeArrowheads="1"/>
          </p:cNvSpPr>
          <p:nvPr/>
        </p:nvSpPr>
        <p:spPr bwMode="auto">
          <a:xfrm>
            <a:off x="4655202" y="1679448"/>
            <a:ext cx="4339691" cy="2071116"/>
          </a:xfrm>
          <a:prstGeom prst="rect">
            <a:avLst/>
          </a:prstGeom>
          <a:noFill/>
          <a:ln w="12700" algn="ctr">
            <a:solidFill>
              <a:srgbClr val="76B531"/>
            </a:solidFill>
            <a:round/>
            <a:headEnd/>
            <a:tailEnd/>
          </a:ln>
          <a:extLst>
            <a:ext uri="{909E8E84-426E-40DD-AFC4-6F175D3DCCD1}">
              <a14:hiddenFill xmlns:a14="http://schemas.microsoft.com/office/drawing/2010/main">
                <a:solidFill>
                  <a:srgbClr val="FFFFFF"/>
                </a:solidFill>
              </a14:hiddenFill>
            </a:ext>
          </a:extLst>
        </p:spPr>
        <p:txBody>
          <a:bodyPr wrap="none"/>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ja-JP" altLang="en-US" sz="1200" b="0" i="0" u="none" strike="noStrike" kern="1200" cap="none" spc="0" normalizeH="0" baseline="0" noProof="0">
              <a:ln>
                <a:noFill/>
              </a:ln>
              <a:solidFill>
                <a:prstClr val="black"/>
              </a:solidFill>
              <a:effectLst/>
              <a:uLnTx/>
              <a:uFillTx/>
              <a:latin typeface="HGP創英角ｺﾞｼｯｸUB" panose="020B0900000000000000" pitchFamily="50" charset="-128"/>
              <a:ea typeface="ＭＳ Ｐゴシック" panose="020B0600070205080204" pitchFamily="50" charset="-128"/>
              <a:cs typeface="+mn-cs"/>
            </a:endParaRPr>
          </a:p>
        </p:txBody>
      </p:sp>
      <p:sp>
        <p:nvSpPr>
          <p:cNvPr id="28" name="正方形/長方形 27"/>
          <p:cNvSpPr/>
          <p:nvPr/>
        </p:nvSpPr>
        <p:spPr bwMode="auto">
          <a:xfrm>
            <a:off x="135476" y="6077042"/>
            <a:ext cx="8859417" cy="552057"/>
          </a:xfrm>
          <a:prstGeom prst="rect">
            <a:avLst/>
          </a:prstGeom>
          <a:noFill/>
          <a:ln w="12700" cap="flat" cmpd="sng" algn="ctr">
            <a:solidFill>
              <a:srgbClr val="76B531"/>
            </a:solidFill>
            <a:prstDash val="solid"/>
            <a:round/>
            <a:headEnd type="none" w="med" len="med"/>
            <a:tailEnd type="none" w="med" len="med"/>
          </a:ln>
          <a:effectLst/>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a:ea typeface="HGP創英角ｺﾞｼｯｸUB" pitchFamily="50" charset="-128"/>
              <a:cs typeface="+mn-cs"/>
            </a:endParaRPr>
          </a:p>
        </p:txBody>
      </p:sp>
      <p:sp>
        <p:nvSpPr>
          <p:cNvPr id="33" name="正方形/長方形 62"/>
          <p:cNvSpPr>
            <a:spLocks noChangeArrowheads="1"/>
          </p:cNvSpPr>
          <p:nvPr/>
        </p:nvSpPr>
        <p:spPr bwMode="auto">
          <a:xfrm>
            <a:off x="138113" y="5861614"/>
            <a:ext cx="927245" cy="193659"/>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スケジュール</a:t>
            </a:r>
            <a:endParaRPr kumimoji="1" lang="en-US" altLang="ja-JP"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34" name="正方形/長方形 62"/>
          <p:cNvSpPr>
            <a:spLocks noChangeArrowheads="1"/>
          </p:cNvSpPr>
          <p:nvPr/>
        </p:nvSpPr>
        <p:spPr bwMode="auto">
          <a:xfrm>
            <a:off x="1063796" y="5858814"/>
            <a:ext cx="1116000" cy="193659"/>
          </a:xfrm>
          <a:prstGeom prst="rect">
            <a:avLst/>
          </a:prstGeom>
          <a:solidFill>
            <a:schemeClr val="accent2">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７月</a:t>
            </a:r>
            <a:endParaRPr kumimoji="1" lang="en-US" altLang="ja-JP"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35" name="正方形/長方形 62"/>
          <p:cNvSpPr>
            <a:spLocks noChangeArrowheads="1"/>
          </p:cNvSpPr>
          <p:nvPr/>
        </p:nvSpPr>
        <p:spPr bwMode="auto">
          <a:xfrm>
            <a:off x="2179796" y="5858813"/>
            <a:ext cx="1116000" cy="193659"/>
          </a:xfrm>
          <a:prstGeom prst="rect">
            <a:avLst/>
          </a:prstGeom>
          <a:solidFill>
            <a:schemeClr val="accent2">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８月</a:t>
            </a:r>
            <a:endParaRPr kumimoji="1" lang="en-US" altLang="ja-JP"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36" name="正方形/長方形 62"/>
          <p:cNvSpPr>
            <a:spLocks noChangeArrowheads="1"/>
          </p:cNvSpPr>
          <p:nvPr/>
        </p:nvSpPr>
        <p:spPr bwMode="auto">
          <a:xfrm>
            <a:off x="3294234" y="5855928"/>
            <a:ext cx="1116000" cy="193659"/>
          </a:xfrm>
          <a:prstGeom prst="rect">
            <a:avLst/>
          </a:prstGeom>
          <a:solidFill>
            <a:schemeClr val="accent2">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９月</a:t>
            </a:r>
            <a:endParaRPr kumimoji="1" lang="en-US" altLang="ja-JP"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37" name="正方形/長方形 62"/>
          <p:cNvSpPr>
            <a:spLocks noChangeArrowheads="1"/>
          </p:cNvSpPr>
          <p:nvPr/>
        </p:nvSpPr>
        <p:spPr bwMode="auto">
          <a:xfrm>
            <a:off x="4408672" y="5837149"/>
            <a:ext cx="1116000" cy="193659"/>
          </a:xfrm>
          <a:prstGeom prst="rect">
            <a:avLst/>
          </a:prstGeom>
          <a:solidFill>
            <a:schemeClr val="accent2">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１０月</a:t>
            </a:r>
            <a:endParaRPr kumimoji="1" lang="en-US" altLang="ja-JP"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38" name="正方形/長方形 62"/>
          <p:cNvSpPr>
            <a:spLocks noChangeArrowheads="1"/>
          </p:cNvSpPr>
          <p:nvPr/>
        </p:nvSpPr>
        <p:spPr bwMode="auto">
          <a:xfrm>
            <a:off x="5543269" y="5837149"/>
            <a:ext cx="1116000" cy="193659"/>
          </a:xfrm>
          <a:prstGeom prst="rect">
            <a:avLst/>
          </a:prstGeom>
          <a:solidFill>
            <a:schemeClr val="accent2">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１１月</a:t>
            </a:r>
            <a:endParaRPr kumimoji="1" lang="en-US" altLang="ja-JP"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39" name="正方形/長方形 62"/>
          <p:cNvSpPr>
            <a:spLocks noChangeArrowheads="1"/>
          </p:cNvSpPr>
          <p:nvPr/>
        </p:nvSpPr>
        <p:spPr bwMode="auto">
          <a:xfrm>
            <a:off x="6659269" y="5837149"/>
            <a:ext cx="1116000" cy="193659"/>
          </a:xfrm>
          <a:prstGeom prst="rect">
            <a:avLst/>
          </a:prstGeom>
          <a:solidFill>
            <a:schemeClr val="accent2">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１２月</a:t>
            </a:r>
            <a:endParaRPr kumimoji="1" lang="en-US" altLang="ja-JP"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40" name="正方形/長方形 62"/>
          <p:cNvSpPr>
            <a:spLocks noChangeArrowheads="1"/>
          </p:cNvSpPr>
          <p:nvPr/>
        </p:nvSpPr>
        <p:spPr bwMode="auto">
          <a:xfrm>
            <a:off x="7780736" y="5837149"/>
            <a:ext cx="1116000" cy="193659"/>
          </a:xfrm>
          <a:prstGeom prst="rect">
            <a:avLst/>
          </a:prstGeom>
          <a:solidFill>
            <a:schemeClr val="accent2">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１月</a:t>
            </a:r>
            <a:endParaRPr kumimoji="1" lang="en-US" altLang="ja-JP" sz="12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46" name="正方形/長方形 45"/>
          <p:cNvSpPr/>
          <p:nvPr/>
        </p:nvSpPr>
        <p:spPr bwMode="auto">
          <a:xfrm>
            <a:off x="0" y="453116"/>
            <a:ext cx="4373231" cy="502276"/>
          </a:xfrm>
          <a:prstGeom prst="rect">
            <a:avLst/>
          </a:prstGeom>
          <a:noFill/>
          <a:ln w="9525" cap="flat" cmpd="sng" algn="ctr">
            <a:noFill/>
            <a:prstDash val="solid"/>
            <a:round/>
            <a:headEnd type="none" w="med" len="med"/>
            <a:tailEnd type="none" w="med" len="med"/>
          </a:ln>
          <a:effectLst/>
        </p:spPr>
        <p:txBody>
          <a:bodyPr wrap="none" anchor="ct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en-US" altLang="ja-JP"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a:t>
            </a:r>
            <a:r>
              <a:rPr kumimoji="1" lang="ja-JP" altLang="en-US"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テーマ</a:t>
            </a:r>
            <a:r>
              <a:rPr kumimoji="1" lang="en-US" altLang="ja-JP"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a:t>
            </a:r>
            <a:r>
              <a:rPr kumimoji="1" lang="ja-JP" altLang="en-US"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クヌギ資源循環利用モデル構築推進事業</a:t>
            </a:r>
            <a:endParaRPr kumimoji="1" lang="zh-TW" altLang="en-US" sz="1600" b="1" i="0" u="none" strike="noStrike" kern="1200" cap="none" spc="0" normalizeH="0" baseline="0" noProof="0" dirty="0">
              <a:ln>
                <a:noFill/>
              </a:ln>
              <a:solidFill>
                <a:prstClr val="black"/>
              </a:solidFill>
              <a:effectLst/>
              <a:uLnTx/>
              <a:uFillTx/>
              <a:latin typeface="新細明體" panose="02020500000000000000" pitchFamily="18" charset="-120"/>
              <a:ea typeface="ＭＳ Ｐゴシック" charset="-128"/>
              <a:cs typeface="+mn-cs"/>
            </a:endParaRPr>
          </a:p>
        </p:txBody>
      </p:sp>
      <p:sp>
        <p:nvSpPr>
          <p:cNvPr id="42" name="正方形/長方形 41"/>
          <p:cNvSpPr/>
          <p:nvPr/>
        </p:nvSpPr>
        <p:spPr>
          <a:xfrm>
            <a:off x="190681" y="1143451"/>
            <a:ext cx="4201015" cy="90024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背景</a:t>
            </a:r>
            <a:r>
              <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・豊富なクヌギ資源のきのこ原木、薪炭材利用では、収益性が悪く、高齢化と併せて生産者の急激な減少が起き、クヌギ林の利用が進まない。</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目的</a:t>
            </a:r>
            <a:r>
              <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・樹皮の生薬原料化と樹幹の薪、きのこ原木としての活用</a:t>
            </a:r>
            <a:endParaRPr kumimoji="1" lang="ja-JP"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43" name="正方形/長方形 42"/>
          <p:cNvSpPr/>
          <p:nvPr/>
        </p:nvSpPr>
        <p:spPr>
          <a:xfrm>
            <a:off x="207450" y="2351641"/>
            <a:ext cx="4201015" cy="106182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〇クヌギ樹皮の生薬（ボクソク）原料化</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・クヌギの生薬原料用剥皮機械の開発</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・生薬原料の洗浄技術の開発</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○剥皮後のクヌギ樹幹の利用</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・剥皮薪の需要調査、試用アンケート調査</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・剥皮後のクヌギによるマイタケ栽培試験</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44" name="正方形/長方形 43"/>
          <p:cNvSpPr/>
          <p:nvPr/>
        </p:nvSpPr>
        <p:spPr>
          <a:xfrm>
            <a:off x="4681693" y="1673643"/>
            <a:ext cx="4201015" cy="203132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①クヌギの生薬（ボクソク）原料化</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92075"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・打撃式及び圧迫式の皮剥機の開発、比較。</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182563" marR="0" lvl="0" indent="-90488"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・剥皮した樹皮のブラシ等による洗浄と高圧洗浄機を利用した洗浄の比較、高圧洗浄機の適正水圧の試験。</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②剥皮薪の需要調査、試用アンケート調査</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182563" marR="0" lvl="0" indent="-90488"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・剥皮したクヌギの薪の需要について燃料問屋等への聞き取り調査</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182563" marR="0" lvl="0" indent="-90488"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・薪ストーブ利用者、窯焼きピザ店等で剥皮薪の試用を依頼し、皮付き薪との比較</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③剥皮したクヌギを利用したマイタケ栽培</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182563" marR="0" lvl="0" indent="-90488"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・剥皮原木と全木原木の間のマイタケ菌糸まん延状況の比較試験</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182563" marR="0" lvl="0" indent="-90488"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・剥皮原木と全木原木から製造したおが粉の間のマイタケ菌糸まん延状況の比較試験</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45" name="正方形/長方形 44"/>
          <p:cNvSpPr/>
          <p:nvPr/>
        </p:nvSpPr>
        <p:spPr>
          <a:xfrm>
            <a:off x="4669505" y="805342"/>
            <a:ext cx="4024330" cy="90024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〇　</a:t>
            </a:r>
            <a:r>
              <a:rPr kumimoji="1" lang="zh-TW" altLang="en-US" sz="105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rPr>
              <a:t>○○地区広葉樹利用組合</a:t>
            </a: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　</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　協力事業者：</a:t>
            </a:r>
            <a:r>
              <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	</a:t>
            </a: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○○鉄工株式会社（剥皮洗浄機の共同開発）</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　　　　　　　　　</a:t>
            </a:r>
            <a:r>
              <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	</a:t>
            </a: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○○県森林技術センター（マイタケの栽培試験）</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　　　　　</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3" name="正方形/長方形 2">
            <a:extLst>
              <a:ext uri="{FF2B5EF4-FFF2-40B4-BE49-F238E27FC236}">
                <a16:creationId xmlns:a16="http://schemas.microsoft.com/office/drawing/2014/main" id="{BC86F84C-BC47-2F79-411E-368C842C7E68}"/>
              </a:ext>
            </a:extLst>
          </p:cNvPr>
          <p:cNvSpPr/>
          <p:nvPr/>
        </p:nvSpPr>
        <p:spPr bwMode="auto">
          <a:xfrm>
            <a:off x="7517205" y="-12892"/>
            <a:ext cx="1643063" cy="342896"/>
          </a:xfrm>
          <a:prstGeom prst="rect">
            <a:avLst/>
          </a:prstGeom>
          <a:solidFill>
            <a:schemeClr val="accent4"/>
          </a:solidFill>
          <a:ln w="9525" cap="flat" cmpd="sng" algn="ctr">
            <a:solidFill>
              <a:schemeClr val="tx1"/>
            </a:solidFill>
            <a:prstDash val="solid"/>
            <a:round/>
            <a:headEnd type="none" w="med" len="med"/>
            <a:tailEnd type="none" w="med" len="med"/>
          </a:ln>
          <a:effectLst/>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記載例</a:t>
            </a:r>
          </a:p>
        </p:txBody>
      </p:sp>
      <p:sp>
        <p:nvSpPr>
          <p:cNvPr id="50" name="角丸四角形 62">
            <a:extLst>
              <a:ext uri="{FF2B5EF4-FFF2-40B4-BE49-F238E27FC236}">
                <a16:creationId xmlns:a16="http://schemas.microsoft.com/office/drawing/2014/main" id="{9AD4421C-F742-EFEC-EFE9-7F3A2826AB3D}"/>
              </a:ext>
            </a:extLst>
          </p:cNvPr>
          <p:cNvSpPr/>
          <p:nvPr/>
        </p:nvSpPr>
        <p:spPr>
          <a:xfrm>
            <a:off x="8262756" y="6285828"/>
            <a:ext cx="629702" cy="28124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報告書作成</a:t>
            </a:r>
          </a:p>
        </p:txBody>
      </p:sp>
      <p:pic>
        <p:nvPicPr>
          <p:cNvPr id="52" name="図 51" descr="屋外, 写真, 靴, 立つ が含まれている画像&#10;&#10;自動的に生成された説明">
            <a:extLst>
              <a:ext uri="{FF2B5EF4-FFF2-40B4-BE49-F238E27FC236}">
                <a16:creationId xmlns:a16="http://schemas.microsoft.com/office/drawing/2014/main" id="{32BD9E07-84E0-C43D-8C61-ADA441A8A0C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0391" y="3863932"/>
            <a:ext cx="1089851" cy="1135262"/>
          </a:xfrm>
          <a:prstGeom prst="rect">
            <a:avLst/>
          </a:prstGeom>
        </p:spPr>
      </p:pic>
      <p:pic>
        <p:nvPicPr>
          <p:cNvPr id="54" name="図 53" descr="ダイアグラム&#10;&#10;自動的に生成された説明">
            <a:extLst>
              <a:ext uri="{FF2B5EF4-FFF2-40B4-BE49-F238E27FC236}">
                <a16:creationId xmlns:a16="http://schemas.microsoft.com/office/drawing/2014/main" id="{8182D76A-99E5-D3C1-CEC5-006635ECFFE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31959" y="3855541"/>
            <a:ext cx="1228216" cy="1290800"/>
          </a:xfrm>
          <a:prstGeom prst="rect">
            <a:avLst/>
          </a:prstGeom>
        </p:spPr>
      </p:pic>
      <p:pic>
        <p:nvPicPr>
          <p:cNvPr id="56" name="図 55" descr="カーテン, 家具, 屋内, バスケット が含まれている画像&#10;&#10;自動的に生成された説明">
            <a:extLst>
              <a:ext uri="{FF2B5EF4-FFF2-40B4-BE49-F238E27FC236}">
                <a16:creationId xmlns:a16="http://schemas.microsoft.com/office/drawing/2014/main" id="{9DA9118C-3B66-E349-B26F-E52D4EB80D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620229" y="3974942"/>
            <a:ext cx="1694592" cy="981787"/>
          </a:xfrm>
          <a:prstGeom prst="rect">
            <a:avLst/>
          </a:prstGeom>
        </p:spPr>
      </p:pic>
      <p:sp>
        <p:nvSpPr>
          <p:cNvPr id="57" name="テキスト ボックス 56">
            <a:extLst>
              <a:ext uri="{FF2B5EF4-FFF2-40B4-BE49-F238E27FC236}">
                <a16:creationId xmlns:a16="http://schemas.microsoft.com/office/drawing/2014/main" id="{2E380DC1-77B9-2FDF-AE68-9FCDEF077D5E}"/>
              </a:ext>
            </a:extLst>
          </p:cNvPr>
          <p:cNvSpPr txBox="1"/>
          <p:nvPr/>
        </p:nvSpPr>
        <p:spPr>
          <a:xfrm>
            <a:off x="287109" y="5009576"/>
            <a:ext cx="1373318"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剥皮後のクヌギ</a:t>
            </a:r>
          </a:p>
        </p:txBody>
      </p:sp>
      <p:sp>
        <p:nvSpPr>
          <p:cNvPr id="58" name="角丸四角形 62">
            <a:extLst>
              <a:ext uri="{FF2B5EF4-FFF2-40B4-BE49-F238E27FC236}">
                <a16:creationId xmlns:a16="http://schemas.microsoft.com/office/drawing/2014/main" id="{11E2C3BF-73FA-856A-E5BD-9359581B8AA8}"/>
              </a:ext>
            </a:extLst>
          </p:cNvPr>
          <p:cNvSpPr/>
          <p:nvPr/>
        </p:nvSpPr>
        <p:spPr>
          <a:xfrm>
            <a:off x="1094481" y="6169214"/>
            <a:ext cx="3162387" cy="18434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剥皮・洗浄機の開発、試用</a:t>
            </a:r>
          </a:p>
        </p:txBody>
      </p:sp>
      <p:sp>
        <p:nvSpPr>
          <p:cNvPr id="59" name="角丸四角形 62">
            <a:extLst>
              <a:ext uri="{FF2B5EF4-FFF2-40B4-BE49-F238E27FC236}">
                <a16:creationId xmlns:a16="http://schemas.microsoft.com/office/drawing/2014/main" id="{6A34D63C-FB8E-ACD9-EF77-A02EF1E3FAAF}"/>
              </a:ext>
            </a:extLst>
          </p:cNvPr>
          <p:cNvSpPr/>
          <p:nvPr/>
        </p:nvSpPr>
        <p:spPr>
          <a:xfrm>
            <a:off x="3751774" y="6399156"/>
            <a:ext cx="3162387" cy="18434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剥皮薪の調査等</a:t>
            </a:r>
          </a:p>
        </p:txBody>
      </p:sp>
      <p:sp>
        <p:nvSpPr>
          <p:cNvPr id="60" name="角丸四角形 62">
            <a:extLst>
              <a:ext uri="{FF2B5EF4-FFF2-40B4-BE49-F238E27FC236}">
                <a16:creationId xmlns:a16="http://schemas.microsoft.com/office/drawing/2014/main" id="{FE65F65D-B557-1C74-8AE1-3180364B38E8}"/>
              </a:ext>
            </a:extLst>
          </p:cNvPr>
          <p:cNvSpPr/>
          <p:nvPr/>
        </p:nvSpPr>
        <p:spPr>
          <a:xfrm>
            <a:off x="5543269" y="6136712"/>
            <a:ext cx="2795467" cy="16997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マイタケの栽培試験</a:t>
            </a:r>
          </a:p>
        </p:txBody>
      </p:sp>
      <p:sp>
        <p:nvSpPr>
          <p:cNvPr id="12" name="タイトル 37">
            <a:extLst>
              <a:ext uri="{FF2B5EF4-FFF2-40B4-BE49-F238E27FC236}">
                <a16:creationId xmlns:a16="http://schemas.microsoft.com/office/drawing/2014/main" id="{CFA1CAB7-C5DC-9DC3-C37B-87E4D7DF616D}"/>
              </a:ext>
            </a:extLst>
          </p:cNvPr>
          <p:cNvSpPr txBox="1">
            <a:spLocks/>
          </p:cNvSpPr>
          <p:nvPr/>
        </p:nvSpPr>
        <p:spPr>
          <a:xfrm>
            <a:off x="5189" y="4745"/>
            <a:ext cx="4571998" cy="380059"/>
          </a:xfrm>
          <a:prstGeom prst="rect">
            <a:avLst/>
          </a:prstGeom>
          <a:solidFill>
            <a:schemeClr val="accent1">
              <a:lumMod val="75000"/>
            </a:schemeClr>
          </a:solidFill>
          <a:ln w="12700">
            <a:solidFill>
              <a:srgbClr val="76B531"/>
            </a:solidFill>
            <a:miter lim="800000"/>
            <a:headEnd/>
            <a:tailEnd/>
          </a:ln>
        </p:spPr>
        <p:txBody>
          <a:bodyPr vert="horz" lIns="216000" tIns="0" rIns="3600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auto" latinLnBrk="0" hangingPunct="1">
              <a:lnSpc>
                <a:spcPct val="110000"/>
              </a:lnSpc>
              <a:spcBef>
                <a:spcPct val="0"/>
              </a:spcBef>
              <a:spcAft>
                <a:spcPts val="0"/>
              </a:spcAft>
              <a:buClrTx/>
              <a:buSzTx/>
              <a:buFontTx/>
              <a:buNone/>
              <a:tabLst/>
              <a:defRPr/>
            </a:pPr>
            <a:r>
              <a:rPr kumimoji="1" lang="en-US" altLang="ja-JP" sz="1300" b="0" i="0" u="none" strike="noStrike" kern="1200" cap="none" spc="0" normalizeH="0" baseline="0" noProof="0" dirty="0">
                <a:ln>
                  <a:noFill/>
                </a:ln>
                <a:solidFill>
                  <a:prstClr val="white"/>
                </a:solidFill>
                <a:effectLst/>
                <a:uLnTx/>
                <a:uFillTx/>
                <a:latin typeface="HG創英角ｺﾞｼｯｸUB" panose="020B0909000000000000" pitchFamily="49" charset="-128"/>
                <a:ea typeface="HG創英角ｺﾞｼｯｸUB" panose="020B0909000000000000" pitchFamily="49" charset="-128"/>
                <a:cs typeface="+mj-cs"/>
              </a:rPr>
              <a:t>【</a:t>
            </a:r>
            <a:r>
              <a:rPr kumimoji="1" lang="ja-JP" altLang="en-US" sz="1300" b="0" i="0" u="none" strike="noStrike" kern="1200" cap="none" spc="0" normalizeH="0" baseline="0" noProof="0" dirty="0">
                <a:ln>
                  <a:noFill/>
                </a:ln>
                <a:solidFill>
                  <a:prstClr val="white"/>
                </a:solidFill>
                <a:effectLst/>
                <a:uLnTx/>
                <a:uFillTx/>
                <a:latin typeface="HG創英角ｺﾞｼｯｸUB" panose="020B0909000000000000" pitchFamily="49" charset="-128"/>
                <a:ea typeface="HG創英角ｺﾞｼｯｸUB" panose="020B0909000000000000" pitchFamily="49" charset="-128"/>
                <a:cs typeface="+mj-cs"/>
              </a:rPr>
              <a:t>様式第３号</a:t>
            </a:r>
            <a:r>
              <a:rPr kumimoji="1" lang="en-US" altLang="ja-JP" sz="1300" b="0" i="0" u="none" strike="noStrike" kern="1200" cap="none" spc="0" normalizeH="0" baseline="0" noProof="0" dirty="0">
                <a:ln>
                  <a:noFill/>
                </a:ln>
                <a:solidFill>
                  <a:prstClr val="white"/>
                </a:solidFill>
                <a:effectLst/>
                <a:uLnTx/>
                <a:uFillTx/>
                <a:latin typeface="HG創英角ｺﾞｼｯｸUB" panose="020B0909000000000000" pitchFamily="49" charset="-128"/>
                <a:ea typeface="HG創英角ｺﾞｼｯｸUB" panose="020B0909000000000000" pitchFamily="49" charset="-128"/>
                <a:cs typeface="+mj-cs"/>
              </a:rPr>
              <a:t>】</a:t>
            </a:r>
            <a:r>
              <a:rPr kumimoji="1" lang="ja-JP" altLang="en-US" sz="1300" b="0" i="0" u="none" strike="noStrike" kern="1200" cap="none" spc="0" normalizeH="0" baseline="0" noProof="0" dirty="0">
                <a:ln>
                  <a:noFill/>
                </a:ln>
                <a:solidFill>
                  <a:prstClr val="white"/>
                </a:solidFill>
                <a:effectLst/>
                <a:uLnTx/>
                <a:uFillTx/>
                <a:latin typeface="HG創英角ｺﾞｼｯｸUB" panose="020B0909000000000000" pitchFamily="49" charset="-128"/>
                <a:ea typeface="HG創英角ｺﾞｼｯｸUB" panose="020B0909000000000000" pitchFamily="49" charset="-128"/>
                <a:cs typeface="+mj-cs"/>
              </a:rPr>
              <a:t>　事　業　概　要　図</a:t>
            </a:r>
            <a:endParaRPr kumimoji="1" lang="en-US" altLang="ja-JP" sz="1300" b="0" i="0" u="none" strike="noStrike" kern="1200" cap="none" spc="0" normalizeH="0" baseline="0" noProof="0" dirty="0">
              <a:ln>
                <a:noFill/>
              </a:ln>
              <a:solidFill>
                <a:prstClr val="white"/>
              </a:solidFill>
              <a:effectLst/>
              <a:uLnTx/>
              <a:uFillTx/>
              <a:latin typeface="HG創英角ｺﾞｼｯｸUB" panose="020B0909000000000000" pitchFamily="49" charset="-128"/>
              <a:ea typeface="HG創英角ｺﾞｼｯｸUB" panose="020B0909000000000000" pitchFamily="49" charset="-128"/>
              <a:cs typeface="+mj-cs"/>
            </a:endParaRPr>
          </a:p>
        </p:txBody>
      </p:sp>
      <p:sp>
        <p:nvSpPr>
          <p:cNvPr id="4" name="フローチャート: 代替処理 3">
            <a:extLst>
              <a:ext uri="{FF2B5EF4-FFF2-40B4-BE49-F238E27FC236}">
                <a16:creationId xmlns:a16="http://schemas.microsoft.com/office/drawing/2014/main" id="{9CEA4D20-3F34-0983-C16D-FEE41807A21B}"/>
              </a:ext>
            </a:extLst>
          </p:cNvPr>
          <p:cNvSpPr/>
          <p:nvPr/>
        </p:nvSpPr>
        <p:spPr>
          <a:xfrm rot="20195886">
            <a:off x="2468587" y="2847888"/>
            <a:ext cx="4339691" cy="1325769"/>
          </a:xfrm>
          <a:prstGeom prst="flowChartAlternateProcess">
            <a:avLst/>
          </a:prstGeom>
          <a:solidFill>
            <a:schemeClr val="accent2">
              <a:lumMod val="20000"/>
              <a:lumOff val="8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200" dirty="0">
                <a:solidFill>
                  <a:schemeClr val="accent4"/>
                </a:solidFill>
              </a:rPr>
              <a:t>記載例</a:t>
            </a:r>
          </a:p>
        </p:txBody>
      </p:sp>
      <p:pic>
        <p:nvPicPr>
          <p:cNvPr id="26" name="図 25">
            <a:extLst>
              <a:ext uri="{FF2B5EF4-FFF2-40B4-BE49-F238E27FC236}">
                <a16:creationId xmlns:a16="http://schemas.microsoft.com/office/drawing/2014/main" id="{B6ECADE4-3928-487B-33CA-9301A598107D}"/>
              </a:ext>
            </a:extLst>
          </p:cNvPr>
          <p:cNvPicPr>
            <a:picLocks noChangeAspect="1"/>
          </p:cNvPicPr>
          <p:nvPr/>
        </p:nvPicPr>
        <p:blipFill>
          <a:blip r:embed="rId6"/>
          <a:stretch>
            <a:fillRect/>
          </a:stretch>
        </p:blipFill>
        <p:spPr>
          <a:xfrm>
            <a:off x="172410" y="2124849"/>
            <a:ext cx="1579001" cy="323116"/>
          </a:xfrm>
          <a:prstGeom prst="rect">
            <a:avLst/>
          </a:prstGeom>
        </p:spPr>
      </p:pic>
      <p:pic>
        <p:nvPicPr>
          <p:cNvPr id="29" name="図 28">
            <a:extLst>
              <a:ext uri="{FF2B5EF4-FFF2-40B4-BE49-F238E27FC236}">
                <a16:creationId xmlns:a16="http://schemas.microsoft.com/office/drawing/2014/main" id="{E711AFBB-1652-C68E-E080-42CD3B7C852A}"/>
              </a:ext>
            </a:extLst>
          </p:cNvPr>
          <p:cNvPicPr>
            <a:picLocks noChangeAspect="1"/>
          </p:cNvPicPr>
          <p:nvPr/>
        </p:nvPicPr>
        <p:blipFill>
          <a:blip r:embed="rId7"/>
          <a:stretch>
            <a:fillRect/>
          </a:stretch>
        </p:blipFill>
        <p:spPr>
          <a:xfrm>
            <a:off x="4669504" y="1435186"/>
            <a:ext cx="3279932" cy="323116"/>
          </a:xfrm>
          <a:prstGeom prst="rect">
            <a:avLst/>
          </a:prstGeom>
        </p:spPr>
      </p:pic>
      <p:sp>
        <p:nvSpPr>
          <p:cNvPr id="48" name="テキスト ボックス 47">
            <a:extLst>
              <a:ext uri="{FF2B5EF4-FFF2-40B4-BE49-F238E27FC236}">
                <a16:creationId xmlns:a16="http://schemas.microsoft.com/office/drawing/2014/main" id="{847D16BA-9347-A229-7053-08D23D946E0A}"/>
              </a:ext>
            </a:extLst>
          </p:cNvPr>
          <p:cNvSpPr txBox="1"/>
          <p:nvPr/>
        </p:nvSpPr>
        <p:spPr>
          <a:xfrm>
            <a:off x="4654790" y="4015353"/>
            <a:ext cx="4254820" cy="900246"/>
          </a:xfrm>
          <a:prstGeom prst="rect">
            <a:avLst/>
          </a:prstGeom>
          <a:noFill/>
        </p:spPr>
        <p:txBody>
          <a:bodyPr wrap="square" rtlCol="0">
            <a:spAutoFit/>
          </a:bodyPr>
          <a:lstStyle/>
          <a:p>
            <a:r>
              <a:rPr kumimoji="1" lang="ja-JP" altLang="en-US" sz="1050" dirty="0"/>
              <a:t>・高圧洗浄機等のリース代　　　　　　　　　　　　　　　　　　　　　</a:t>
            </a:r>
            <a:r>
              <a:rPr kumimoji="1" lang="en-US" altLang="ja-JP" sz="1050" dirty="0"/>
              <a:t>180,000</a:t>
            </a:r>
            <a:r>
              <a:rPr kumimoji="1" lang="ja-JP" altLang="en-US" sz="1050" dirty="0"/>
              <a:t>円</a:t>
            </a:r>
            <a:endParaRPr kumimoji="1" lang="en-US" altLang="ja-JP" sz="1050" dirty="0"/>
          </a:p>
          <a:p>
            <a:r>
              <a:rPr lang="ja-JP" altLang="en-US" sz="1050" dirty="0"/>
              <a:t>・需要調査等の賃金　　　　　　　　　　　　　　　　　　　　　　　　　</a:t>
            </a:r>
            <a:r>
              <a:rPr lang="en-US" altLang="ja-JP" sz="1050" dirty="0"/>
              <a:t>350,000</a:t>
            </a:r>
            <a:r>
              <a:rPr lang="ja-JP" altLang="en-US" sz="1050" dirty="0"/>
              <a:t>円</a:t>
            </a:r>
            <a:endParaRPr lang="en-US" altLang="ja-JP" sz="1050" dirty="0"/>
          </a:p>
          <a:p>
            <a:r>
              <a:rPr kumimoji="1" lang="ja-JP" altLang="en-US" sz="1050" dirty="0"/>
              <a:t>・原料となるくぬぎ材等の収集のための移動（旅費等）　　　　</a:t>
            </a:r>
            <a:r>
              <a:rPr kumimoji="1" lang="en-US" altLang="ja-JP" sz="1050" dirty="0"/>
              <a:t>670,000</a:t>
            </a:r>
            <a:r>
              <a:rPr kumimoji="1" lang="ja-JP" altLang="en-US" sz="1050" dirty="0"/>
              <a:t>円</a:t>
            </a:r>
            <a:endParaRPr kumimoji="1" lang="en-US" altLang="ja-JP" sz="1050" dirty="0"/>
          </a:p>
          <a:p>
            <a:r>
              <a:rPr lang="ja-JP" altLang="en-US" sz="1050" dirty="0"/>
              <a:t>・菌糸まん延状況比較のための検査依頼　　　　　　　　　　　　</a:t>
            </a:r>
            <a:r>
              <a:rPr lang="en-US" altLang="ja-JP" sz="1050" dirty="0"/>
              <a:t>500,000</a:t>
            </a:r>
            <a:r>
              <a:rPr lang="ja-JP" altLang="en-US" sz="1050" dirty="0"/>
              <a:t>円</a:t>
            </a:r>
            <a:endParaRPr lang="en-US" altLang="ja-JP" sz="1050" dirty="0"/>
          </a:p>
          <a:p>
            <a:r>
              <a:rPr kumimoji="1" lang="ja-JP" altLang="en-US" sz="1050" dirty="0"/>
              <a:t>・報告会経費（資料印刷費等）　　　　　　　　　　　　　　　　　　　</a:t>
            </a:r>
            <a:r>
              <a:rPr kumimoji="1" lang="en-US" altLang="ja-JP" sz="1050" dirty="0"/>
              <a:t>300,000</a:t>
            </a:r>
            <a:r>
              <a:rPr kumimoji="1" lang="ja-JP" altLang="en-US" sz="1050" dirty="0"/>
              <a:t>円</a:t>
            </a:r>
          </a:p>
        </p:txBody>
      </p:sp>
      <p:sp>
        <p:nvSpPr>
          <p:cNvPr id="7" name="正方形/長方形 62">
            <a:extLst>
              <a:ext uri="{FF2B5EF4-FFF2-40B4-BE49-F238E27FC236}">
                <a16:creationId xmlns:a16="http://schemas.microsoft.com/office/drawing/2014/main" id="{14CB8CD5-C5EC-0CFF-EAF9-2E5F05F074B3}"/>
              </a:ext>
            </a:extLst>
          </p:cNvPr>
          <p:cNvSpPr>
            <a:spLocks noChangeArrowheads="1"/>
          </p:cNvSpPr>
          <p:nvPr/>
        </p:nvSpPr>
        <p:spPr bwMode="auto">
          <a:xfrm>
            <a:off x="4647662" y="5022075"/>
            <a:ext cx="3264821" cy="20394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chemeClr val="bg1"/>
                </a:solidFill>
                <a:latin typeface="HGP創英角ｺﾞｼｯｸUB" panose="020B0900000000000000" pitchFamily="50" charset="-128"/>
                <a:ea typeface="HGP創英角ｺﾞｼｯｸUB" panose="020B0900000000000000" pitchFamily="50" charset="-128"/>
              </a:rPr>
              <a:t>成果の普及計画</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8" name="フローチャート: 処理 7">
            <a:extLst>
              <a:ext uri="{FF2B5EF4-FFF2-40B4-BE49-F238E27FC236}">
                <a16:creationId xmlns:a16="http://schemas.microsoft.com/office/drawing/2014/main" id="{510CC3D8-9A2C-28A7-D193-5E05AFF17E4A}"/>
              </a:ext>
            </a:extLst>
          </p:cNvPr>
          <p:cNvSpPr/>
          <p:nvPr/>
        </p:nvSpPr>
        <p:spPr>
          <a:xfrm>
            <a:off x="4677633" y="5226019"/>
            <a:ext cx="4339691" cy="528611"/>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1050" dirty="0">
                <a:solidFill>
                  <a:schemeClr val="tx1"/>
                </a:solidFill>
                <a:latin typeface="+mj-ea"/>
                <a:ea typeface="+mj-ea"/>
              </a:rPr>
              <a:t>・</a:t>
            </a:r>
            <a:endParaRPr kumimoji="1" lang="ja-JP" altLang="en-US" sz="1050" dirty="0">
              <a:solidFill>
                <a:schemeClr val="tx1"/>
              </a:solidFill>
              <a:latin typeface="+mj-ea"/>
              <a:ea typeface="+mj-ea"/>
            </a:endParaRPr>
          </a:p>
        </p:txBody>
      </p:sp>
      <p:sp>
        <p:nvSpPr>
          <p:cNvPr id="9" name="正方形/長方形 8">
            <a:extLst>
              <a:ext uri="{FF2B5EF4-FFF2-40B4-BE49-F238E27FC236}">
                <a16:creationId xmlns:a16="http://schemas.microsoft.com/office/drawing/2014/main" id="{9145DF77-CF82-AB3A-8FF0-10074E89B877}"/>
              </a:ext>
            </a:extLst>
          </p:cNvPr>
          <p:cNvSpPr/>
          <p:nvPr/>
        </p:nvSpPr>
        <p:spPr>
          <a:xfrm>
            <a:off x="4625382" y="5262942"/>
            <a:ext cx="4267075" cy="90024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〇成果については、</a:t>
            </a:r>
            <a:r>
              <a:rPr lang="ja-JP" altLang="en-US" sz="1050" dirty="0">
                <a:solidFill>
                  <a:prstClr val="black"/>
                </a:solidFill>
                <a:latin typeface="Calibri" panose="020F0502020204030204"/>
                <a:ea typeface="ＭＳ Ｐゴシック" panose="020B0600070205080204" pitchFamily="50" charset="-128"/>
              </a:rPr>
              <a:t>事業終了後、</a:t>
            </a:r>
            <a:r>
              <a:rPr lang="en-US" altLang="ja-JP" sz="1050" dirty="0">
                <a:solidFill>
                  <a:prstClr val="black"/>
                </a:solidFill>
                <a:latin typeface="Calibri" panose="020F0502020204030204"/>
                <a:ea typeface="ＭＳ Ｐゴシック" panose="020B0600070205080204" pitchFamily="50" charset="-128"/>
              </a:rPr>
              <a:t>HP</a:t>
            </a:r>
            <a:r>
              <a:rPr lang="ja-JP" altLang="en-US" sz="1050" dirty="0">
                <a:solidFill>
                  <a:prstClr val="black"/>
                </a:solidFill>
                <a:latin typeface="Calibri" panose="020F0502020204030204"/>
                <a:ea typeface="ＭＳ Ｐゴシック" panose="020B0600070205080204" pitchFamily="50" charset="-128"/>
              </a:rPr>
              <a:t>や情報誌等で情報を</a:t>
            </a:r>
            <a:r>
              <a:rPr lang="ja-JP" altLang="en-US" sz="1050">
                <a:solidFill>
                  <a:prstClr val="black"/>
                </a:solidFill>
                <a:latin typeface="Calibri" panose="020F0502020204030204"/>
                <a:ea typeface="ＭＳ Ｐゴシック" panose="020B0600070205080204" pitchFamily="50" charset="-128"/>
              </a:rPr>
              <a:t>発信するとともに、他</a:t>
            </a:r>
            <a:r>
              <a:rPr lang="ja-JP" altLang="en-US" sz="1050" dirty="0">
                <a:solidFill>
                  <a:prstClr val="black"/>
                </a:solidFill>
                <a:latin typeface="Calibri" panose="020F0502020204030204"/>
                <a:ea typeface="ＭＳ Ｐゴシック" panose="020B0600070205080204" pitchFamily="50" charset="-128"/>
              </a:rPr>
              <a:t>の事業体から視察等の要望に対して随時機会を設ける。</a:t>
            </a:r>
            <a:endParaRPr lang="en-US" altLang="ja-JP" sz="1050" dirty="0">
              <a:solidFill>
                <a:prstClr val="black"/>
              </a:solidFill>
              <a:latin typeface="Calibri" panose="020F0502020204030204"/>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　　　　　</a:t>
            </a: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265016608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467</TotalTime>
  <Words>806</Words>
  <Application>Microsoft Office PowerPoint</Application>
  <PresentationFormat>画面に合わせる (4:3)</PresentationFormat>
  <Paragraphs>152</Paragraphs>
  <Slides>3</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HGP創英角ｺﾞｼｯｸUB</vt:lpstr>
      <vt:lpstr>HG創英角ｺﾞｼｯｸUB</vt:lpstr>
      <vt:lpstr>ＭＳ Ｐゴシック</vt:lpstr>
      <vt:lpstr>新細明體</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soumu26</dc:creator>
  <cp:lastModifiedBy>shibata</cp:lastModifiedBy>
  <cp:revision>54</cp:revision>
  <cp:lastPrinted>2026-04-09T05:26:24Z</cp:lastPrinted>
  <dcterms:created xsi:type="dcterms:W3CDTF">2018-05-07T04:52:20Z</dcterms:created>
  <dcterms:modified xsi:type="dcterms:W3CDTF">2026-05-08T03:33:16Z</dcterms:modified>
</cp:coreProperties>
</file>