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8" r:id="rId3"/>
    <p:sldId id="269"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1680" y="114"/>
      </p:cViewPr>
      <p:guideLst>
        <p:guide orient="horz" pos="2160"/>
        <p:guide pos="290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永井 正樹(NAGAI Masaki)" userId="2d1d1289-ddee-4ebd-a13d-c12eb59f701f" providerId="ADAL" clId="{56F4417A-D3BA-4808-BB68-3AA325CC44C5}"/>
    <pc:docChg chg="modSld">
      <pc:chgData name="永井 正樹(NAGAI Masaki)" userId="2d1d1289-ddee-4ebd-a13d-c12eb59f701f" providerId="ADAL" clId="{56F4417A-D3BA-4808-BB68-3AA325CC44C5}" dt="2026-04-08T06:30:04.585" v="21" actId="20577"/>
      <pc:docMkLst>
        <pc:docMk/>
      </pc:docMkLst>
      <pc:sldChg chg="modSp mod">
        <pc:chgData name="永井 正樹(NAGAI Masaki)" userId="2d1d1289-ddee-4ebd-a13d-c12eb59f701f" providerId="ADAL" clId="{56F4417A-D3BA-4808-BB68-3AA325CC44C5}" dt="2026-04-08T06:29:48.974" v="6" actId="20577"/>
        <pc:sldMkLst>
          <pc:docMk/>
          <pc:sldMk cId="790434560" sldId="267"/>
        </pc:sldMkLst>
        <pc:spChg chg="mod">
          <ac:chgData name="永井 正樹(NAGAI Masaki)" userId="2d1d1289-ddee-4ebd-a13d-c12eb59f701f" providerId="ADAL" clId="{56F4417A-D3BA-4808-BB68-3AA325CC44C5}" dt="2026-04-08T06:29:48.974" v="6" actId="20577"/>
          <ac:spMkLst>
            <pc:docMk/>
            <pc:sldMk cId="790434560" sldId="267"/>
            <ac:spMk id="47" creationId="{94D98070-3FE5-CAA5-5612-499B64D3B99F}"/>
          </ac:spMkLst>
        </pc:spChg>
      </pc:sldChg>
      <pc:sldChg chg="modSp mod">
        <pc:chgData name="永井 正樹(NAGAI Masaki)" userId="2d1d1289-ddee-4ebd-a13d-c12eb59f701f" providerId="ADAL" clId="{56F4417A-D3BA-4808-BB68-3AA325CC44C5}" dt="2026-04-08T06:29:56.476" v="12" actId="20577"/>
        <pc:sldMkLst>
          <pc:docMk/>
          <pc:sldMk cId="165982141" sldId="268"/>
        </pc:sldMkLst>
        <pc:spChg chg="mod">
          <ac:chgData name="永井 正樹(NAGAI Masaki)" userId="2d1d1289-ddee-4ebd-a13d-c12eb59f701f" providerId="ADAL" clId="{56F4417A-D3BA-4808-BB68-3AA325CC44C5}" dt="2026-04-08T06:29:56.476" v="12" actId="20577"/>
          <ac:spMkLst>
            <pc:docMk/>
            <pc:sldMk cId="165982141" sldId="268"/>
            <ac:spMk id="47" creationId="{FE550755-DE8A-6351-8C1D-0723BD6617F4}"/>
          </ac:spMkLst>
        </pc:spChg>
      </pc:sldChg>
      <pc:sldChg chg="modSp mod">
        <pc:chgData name="永井 正樹(NAGAI Masaki)" userId="2d1d1289-ddee-4ebd-a13d-c12eb59f701f" providerId="ADAL" clId="{56F4417A-D3BA-4808-BB68-3AA325CC44C5}" dt="2026-04-08T06:30:04.585" v="21" actId="20577"/>
        <pc:sldMkLst>
          <pc:docMk/>
          <pc:sldMk cId="3124235149" sldId="269"/>
        </pc:sldMkLst>
        <pc:spChg chg="mod">
          <ac:chgData name="永井 正樹(NAGAI Masaki)" userId="2d1d1289-ddee-4ebd-a13d-c12eb59f701f" providerId="ADAL" clId="{56F4417A-D3BA-4808-BB68-3AA325CC44C5}" dt="2026-04-08T06:30:04.585" v="21" actId="20577"/>
          <ac:spMkLst>
            <pc:docMk/>
            <pc:sldMk cId="3124235149" sldId="269"/>
            <ac:spMk id="47" creationId="{DD234E0B-E47B-3FED-0725-13F337F5346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08079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75161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08605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424331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990605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825602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1877409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3406469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2968064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641784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2B0D859-2979-472D-9037-BA28BC53F57E}" type="datetimeFigureOut">
              <a:rPr kumimoji="1" lang="ja-JP" altLang="en-US" smtClean="0"/>
              <a:t>2026/4/8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3949151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B0D859-2979-472D-9037-BA28BC53F57E}" type="datetimeFigureOut">
              <a:rPr kumimoji="1" lang="ja-JP" altLang="en-US" smtClean="0"/>
              <a:t>2026/4/8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4BDBD6-A57F-4F3F-BBC9-3234B400D970}" type="slidenum">
              <a:rPr kumimoji="1" lang="ja-JP" altLang="en-US" smtClean="0"/>
              <a:t>‹#›</a:t>
            </a:fld>
            <a:endParaRPr kumimoji="1" lang="ja-JP" altLang="en-US"/>
          </a:p>
        </p:txBody>
      </p:sp>
    </p:spTree>
    <p:extLst>
      <p:ext uri="{BB962C8B-B14F-4D97-AF65-F5344CB8AC3E}">
        <p14:creationId xmlns:p14="http://schemas.microsoft.com/office/powerpoint/2010/main" val="40352226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6B483-636C-6A0B-51DF-E9E8625B988C}"/>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EF14958E-09EC-5B04-D4FA-D28F94979A85}"/>
              </a:ext>
            </a:extLst>
          </p:cNvPr>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eaLnBrk="1" hangingPunct="1">
              <a:lnSpc>
                <a:spcPts val="1800"/>
              </a:lnSpc>
              <a:defRPr/>
            </a:pPr>
            <a:r>
              <a:rPr lang="ja-JP" altLang="en-US" sz="1200" b="0" dirty="0">
                <a:solidFill>
                  <a:schemeClr val="tx1"/>
                </a:solidFill>
                <a:latin typeface="+mn-ea"/>
                <a:ea typeface="ＭＳ Ｐゴシック" charset="-128"/>
              </a:rPr>
              <a:t>提案者</a:t>
            </a:r>
            <a:endParaRPr lang="en-US" altLang="zh-TW" sz="1200" dirty="0">
              <a:latin typeface="+mn-ea"/>
              <a:ea typeface="ＭＳ Ｐゴシック" charset="-128"/>
            </a:endParaRPr>
          </a:p>
          <a:p>
            <a:pPr eaLnBrk="1" hangingPunct="1">
              <a:lnSpc>
                <a:spcPts val="1800"/>
              </a:lnSpc>
              <a:defRPr/>
            </a:pPr>
            <a:r>
              <a:rPr lang="ja-JP" altLang="en-US" sz="1200" b="0" dirty="0">
                <a:solidFill>
                  <a:schemeClr val="tx1"/>
                </a:solidFill>
                <a:latin typeface="+mn-ea"/>
                <a:ea typeface="ＭＳ Ｐゴシック" charset="-128"/>
              </a:rPr>
              <a:t>　○○県乾しいたけ問屋組合</a:t>
            </a:r>
            <a:endParaRPr lang="zh-TW" altLang="en-US" sz="1200" b="0" dirty="0">
              <a:solidFill>
                <a:schemeClr val="tx1"/>
              </a:solidFill>
              <a:latin typeface="+mn-ea"/>
              <a:ea typeface="ＭＳ Ｐゴシック" charset="-128"/>
            </a:endParaRPr>
          </a:p>
        </p:txBody>
      </p:sp>
      <p:sp>
        <p:nvSpPr>
          <p:cNvPr id="6" name="正方形/長方形 5">
            <a:extLst>
              <a:ext uri="{FF2B5EF4-FFF2-40B4-BE49-F238E27FC236}">
                <a16:creationId xmlns:a16="http://schemas.microsoft.com/office/drawing/2014/main" id="{8C470E2A-D470-01FE-0923-87C483795D73}"/>
              </a:ext>
            </a:extLst>
          </p:cNvPr>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b="1" dirty="0">
                <a:solidFill>
                  <a:schemeClr val="tx1"/>
                </a:solidFill>
              </a:rPr>
              <a:t>※</a:t>
            </a:r>
            <a:r>
              <a:rPr kumimoji="1" lang="ja-JP" altLang="en-US" sz="1400" b="1" dirty="0">
                <a:solidFill>
                  <a:schemeClr val="tx1"/>
                </a:solidFill>
              </a:rPr>
              <a:t>申込Ｎｏ</a:t>
            </a:r>
          </a:p>
        </p:txBody>
      </p:sp>
      <p:sp>
        <p:nvSpPr>
          <p:cNvPr id="15" name="正方形/長方形 62">
            <a:extLst>
              <a:ext uri="{FF2B5EF4-FFF2-40B4-BE49-F238E27FC236}">
                <a16:creationId xmlns:a16="http://schemas.microsoft.com/office/drawing/2014/main" id="{CA499932-6214-DEBC-625D-CE40F3A8AC2B}"/>
              </a:ext>
            </a:extLst>
          </p:cNvPr>
          <p:cNvSpPr>
            <a:spLocks noChangeArrowheads="1"/>
          </p:cNvSpPr>
          <p:nvPr/>
        </p:nvSpPr>
        <p:spPr bwMode="auto">
          <a:xfrm>
            <a:off x="138111" y="812747"/>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課題と目的</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8" name="正方形/長方形 107">
            <a:extLst>
              <a:ext uri="{FF2B5EF4-FFF2-40B4-BE49-F238E27FC236}">
                <a16:creationId xmlns:a16="http://schemas.microsoft.com/office/drawing/2014/main" id="{62AE4871-0EFB-1563-AF23-BF2A676304BD}"/>
              </a:ext>
            </a:extLst>
          </p:cNvPr>
          <p:cNvSpPr>
            <a:spLocks noChangeArrowheads="1"/>
          </p:cNvSpPr>
          <p:nvPr/>
        </p:nvSpPr>
        <p:spPr bwMode="auto">
          <a:xfrm>
            <a:off x="134804" y="2442805"/>
            <a:ext cx="1565809" cy="20885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課題解決の方法</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62">
            <a:extLst>
              <a:ext uri="{FF2B5EF4-FFF2-40B4-BE49-F238E27FC236}">
                <a16:creationId xmlns:a16="http://schemas.microsoft.com/office/drawing/2014/main" id="{2311A743-A38A-1FDD-F31B-ECFD6E7BA496}"/>
              </a:ext>
            </a:extLst>
          </p:cNvPr>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実施体制・連携グループ</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62">
            <a:extLst>
              <a:ext uri="{FF2B5EF4-FFF2-40B4-BE49-F238E27FC236}">
                <a16:creationId xmlns:a16="http://schemas.microsoft.com/office/drawing/2014/main" id="{15D93F6D-C0AD-3C1E-55B2-FB821418C066}"/>
              </a:ext>
            </a:extLst>
          </p:cNvPr>
          <p:cNvSpPr>
            <a:spLocks noChangeArrowheads="1"/>
          </p:cNvSpPr>
          <p:nvPr/>
        </p:nvSpPr>
        <p:spPr bwMode="auto">
          <a:xfrm>
            <a:off x="4666198" y="1543776"/>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事業内容（具体的な実施項目）</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BCAA1551-0C17-BCD7-78D3-60B12A1820B6}"/>
              </a:ext>
            </a:extLst>
          </p:cNvPr>
          <p:cNvSpPr/>
          <p:nvPr/>
        </p:nvSpPr>
        <p:spPr bwMode="auto">
          <a:xfrm>
            <a:off x="0" y="429902"/>
            <a:ext cx="4373231" cy="380059"/>
          </a:xfrm>
          <a:prstGeom prst="rect">
            <a:avLst/>
          </a:prstGeom>
          <a:noFill/>
          <a:ln w="9525" cap="flat" cmpd="sng" algn="ctr">
            <a:noFill/>
            <a:prstDash val="solid"/>
            <a:round/>
            <a:headEnd type="none" w="med" len="med"/>
            <a:tailEnd type="none" w="med" len="med"/>
          </a:ln>
          <a:effectLst/>
        </p:spPr>
        <p:txBody>
          <a:bodyPr wrap="none" anchor="t"/>
          <a:lstStyle/>
          <a:p>
            <a:pPr eaLnBrk="1" hangingPunct="1">
              <a:defRPr/>
            </a:pP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テーマ</a:t>
            </a: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〇〇〇〇〇〇〇〇〇</a:t>
            </a:r>
            <a:endParaRPr lang="zh-TW" altLang="en-US" sz="1600" b="1" dirty="0">
              <a:solidFill>
                <a:schemeClr val="tx1"/>
              </a:solidFill>
              <a:latin typeface="+mn-ea"/>
              <a:ea typeface="ＭＳ Ｐゴシック" charset="-128"/>
            </a:endParaRPr>
          </a:p>
        </p:txBody>
      </p:sp>
      <p:sp>
        <p:nvSpPr>
          <p:cNvPr id="47" name="タイトル 37">
            <a:extLst>
              <a:ext uri="{FF2B5EF4-FFF2-40B4-BE49-F238E27FC236}">
                <a16:creationId xmlns:a16="http://schemas.microsoft.com/office/drawing/2014/main" id="{94D98070-3FE5-CAA5-5612-499B64D3B99F}"/>
              </a:ext>
            </a:extLst>
          </p:cNvPr>
          <p:cNvSpPr txBox="1">
            <a:spLocks/>
          </p:cNvSpPr>
          <p:nvPr/>
        </p:nvSpPr>
        <p:spPr>
          <a:xfrm>
            <a:off x="0" y="-3127"/>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10000"/>
              </a:lnSpc>
              <a:defRPr/>
            </a:pP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様式第３号</a:t>
            </a: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　事　業　概　要　図</a:t>
            </a:r>
            <a:endParaRPr lang="en-US" altLang="ja-JP" sz="1300" dirty="0">
              <a:solidFill>
                <a:srgbClr val="FF0000"/>
              </a:solidFill>
              <a:latin typeface="HG創英角ｺﾞｼｯｸUB" panose="020B0909000000000000" pitchFamily="49" charset="-128"/>
              <a:ea typeface="HG創英角ｺﾞｼｯｸUB" panose="020B0909000000000000" pitchFamily="49" charset="-128"/>
            </a:endParaRPr>
          </a:p>
        </p:txBody>
      </p:sp>
      <p:graphicFrame>
        <p:nvGraphicFramePr>
          <p:cNvPr id="3" name="表 2">
            <a:extLst>
              <a:ext uri="{FF2B5EF4-FFF2-40B4-BE49-F238E27FC236}">
                <a16:creationId xmlns:a16="http://schemas.microsoft.com/office/drawing/2014/main" id="{E5AC0DCE-B7F7-789F-4A0B-DF6FBA240FA7}"/>
              </a:ext>
            </a:extLst>
          </p:cNvPr>
          <p:cNvGraphicFramePr>
            <a:graphicFrameLocks noGrp="1"/>
          </p:cNvGraphicFramePr>
          <p:nvPr/>
        </p:nvGraphicFramePr>
        <p:xfrm>
          <a:off x="138113" y="5981510"/>
          <a:ext cx="8851061" cy="259080"/>
        </p:xfrm>
        <a:graphic>
          <a:graphicData uri="http://schemas.openxmlformats.org/drawingml/2006/table">
            <a:tbl>
              <a:tblPr firstRow="1" bandRow="1">
                <a:tableStyleId>{93296810-A885-4BE3-A3E7-6D5BEEA58F35}</a:tableStyleId>
              </a:tblPr>
              <a:tblGrid>
                <a:gridCol w="1343899">
                  <a:extLst>
                    <a:ext uri="{9D8B030D-6E8A-4147-A177-3AD203B41FA5}">
                      <a16:colId xmlns:a16="http://schemas.microsoft.com/office/drawing/2014/main" val="2175428829"/>
                    </a:ext>
                  </a:extLst>
                </a:gridCol>
                <a:gridCol w="961408">
                  <a:extLst>
                    <a:ext uri="{9D8B030D-6E8A-4147-A177-3AD203B41FA5}">
                      <a16:colId xmlns:a16="http://schemas.microsoft.com/office/drawing/2014/main" val="3432066830"/>
                    </a:ext>
                  </a:extLst>
                </a:gridCol>
                <a:gridCol w="843216">
                  <a:extLst>
                    <a:ext uri="{9D8B030D-6E8A-4147-A177-3AD203B41FA5}">
                      <a16:colId xmlns:a16="http://schemas.microsoft.com/office/drawing/2014/main" val="3348252450"/>
                    </a:ext>
                  </a:extLst>
                </a:gridCol>
                <a:gridCol w="874986">
                  <a:extLst>
                    <a:ext uri="{9D8B030D-6E8A-4147-A177-3AD203B41FA5}">
                      <a16:colId xmlns:a16="http://schemas.microsoft.com/office/drawing/2014/main" val="2383613984"/>
                    </a:ext>
                  </a:extLst>
                </a:gridCol>
                <a:gridCol w="772511">
                  <a:extLst>
                    <a:ext uri="{9D8B030D-6E8A-4147-A177-3AD203B41FA5}">
                      <a16:colId xmlns:a16="http://schemas.microsoft.com/office/drawing/2014/main" val="3812532424"/>
                    </a:ext>
                  </a:extLst>
                </a:gridCol>
                <a:gridCol w="756744">
                  <a:extLst>
                    <a:ext uri="{9D8B030D-6E8A-4147-A177-3AD203B41FA5}">
                      <a16:colId xmlns:a16="http://schemas.microsoft.com/office/drawing/2014/main" val="3748810788"/>
                    </a:ext>
                  </a:extLst>
                </a:gridCol>
                <a:gridCol w="969580">
                  <a:extLst>
                    <a:ext uri="{9D8B030D-6E8A-4147-A177-3AD203B41FA5}">
                      <a16:colId xmlns:a16="http://schemas.microsoft.com/office/drawing/2014/main" val="1048213169"/>
                    </a:ext>
                  </a:extLst>
                </a:gridCol>
                <a:gridCol w="811924">
                  <a:extLst>
                    <a:ext uri="{9D8B030D-6E8A-4147-A177-3AD203B41FA5}">
                      <a16:colId xmlns:a16="http://schemas.microsoft.com/office/drawing/2014/main" val="1066677203"/>
                    </a:ext>
                  </a:extLst>
                </a:gridCol>
                <a:gridCol w="804041">
                  <a:extLst>
                    <a:ext uri="{9D8B030D-6E8A-4147-A177-3AD203B41FA5}">
                      <a16:colId xmlns:a16="http://schemas.microsoft.com/office/drawing/2014/main" val="3191340881"/>
                    </a:ext>
                  </a:extLst>
                </a:gridCol>
                <a:gridCol w="712752">
                  <a:extLst>
                    <a:ext uri="{9D8B030D-6E8A-4147-A177-3AD203B41FA5}">
                      <a16:colId xmlns:a16="http://schemas.microsoft.com/office/drawing/2014/main" val="3655743879"/>
                    </a:ext>
                  </a:extLst>
                </a:gridCol>
              </a:tblGrid>
              <a:tr h="196540">
                <a:tc>
                  <a:txBody>
                    <a:bodyPr/>
                    <a:lstStyle/>
                    <a:p>
                      <a:r>
                        <a:rPr kumimoji="1" lang="ja-JP" altLang="en-US" sz="1100" dirty="0">
                          <a:solidFill>
                            <a:schemeClr val="tx1"/>
                          </a:solidFill>
                          <a:latin typeface="+mj-ea"/>
                          <a:ea typeface="+mj-ea"/>
                        </a:rPr>
                        <a:t>スケジュール</a:t>
                      </a:r>
                    </a:p>
                  </a:txBody>
                  <a:tcPr/>
                </a:tc>
                <a:tc>
                  <a:txBody>
                    <a:bodyPr/>
                    <a:lstStyle/>
                    <a:p>
                      <a:pPr algn="ctr"/>
                      <a:r>
                        <a:rPr kumimoji="1" lang="en-US" altLang="ja-JP" sz="1100" dirty="0">
                          <a:solidFill>
                            <a:schemeClr val="tx1"/>
                          </a:solidFill>
                          <a:latin typeface="+mj-ea"/>
                          <a:ea typeface="+mj-ea"/>
                        </a:rPr>
                        <a:t>6</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7</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8</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9</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10</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12</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2</a:t>
                      </a:r>
                      <a:r>
                        <a:rPr kumimoji="1" lang="ja-JP" altLang="en-US" sz="1100" dirty="0">
                          <a:solidFill>
                            <a:schemeClr val="tx1"/>
                          </a:solidFill>
                          <a:latin typeface="+mj-ea"/>
                          <a:ea typeface="+mj-ea"/>
                        </a:rPr>
                        <a:t>月</a:t>
                      </a:r>
                    </a:p>
                  </a:txBody>
                  <a:tcPr/>
                </a:tc>
                <a:extLst>
                  <a:ext uri="{0D108BD9-81ED-4DB2-BD59-A6C34878D82A}">
                    <a16:rowId xmlns:a16="http://schemas.microsoft.com/office/drawing/2014/main" val="472189023"/>
                  </a:ext>
                </a:extLst>
              </a:tr>
            </a:tbl>
          </a:graphicData>
        </a:graphic>
      </p:graphicFrame>
      <p:sp>
        <p:nvSpPr>
          <p:cNvPr id="4" name="フローチャート: 処理 3">
            <a:extLst>
              <a:ext uri="{FF2B5EF4-FFF2-40B4-BE49-F238E27FC236}">
                <a16:creationId xmlns:a16="http://schemas.microsoft.com/office/drawing/2014/main" id="{69114396-B5C4-65EF-6957-A6AB2414D338}"/>
              </a:ext>
            </a:extLst>
          </p:cNvPr>
          <p:cNvSpPr/>
          <p:nvPr/>
        </p:nvSpPr>
        <p:spPr>
          <a:xfrm>
            <a:off x="134804" y="1010355"/>
            <a:ext cx="4339691" cy="13355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050" dirty="0">
                <a:solidFill>
                  <a:schemeClr val="tx1"/>
                </a:solidFill>
                <a:latin typeface="+mj-ea"/>
                <a:ea typeface="+mj-ea"/>
              </a:rPr>
              <a:t>【</a:t>
            </a:r>
            <a:r>
              <a:rPr kumimoji="1" lang="ja-JP" altLang="en-US" sz="1050" dirty="0">
                <a:solidFill>
                  <a:schemeClr val="tx1"/>
                </a:solidFill>
                <a:latin typeface="+mj-ea"/>
                <a:ea typeface="+mj-ea"/>
              </a:rPr>
              <a:t>課題</a:t>
            </a:r>
            <a:r>
              <a:rPr kumimoji="1" lang="en-US" altLang="ja-JP" sz="1050" dirty="0">
                <a:solidFill>
                  <a:schemeClr val="tx1"/>
                </a:solidFill>
                <a:latin typeface="+mj-ea"/>
                <a:ea typeface="+mj-ea"/>
              </a:rPr>
              <a:t>】</a:t>
            </a: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r>
              <a:rPr kumimoji="1" lang="ja-JP" altLang="en-US" sz="1050" dirty="0">
                <a:solidFill>
                  <a:schemeClr val="tx1"/>
                </a:solidFill>
                <a:latin typeface="+mj-ea"/>
                <a:ea typeface="+mj-ea"/>
              </a:rPr>
              <a:t>・</a:t>
            </a:r>
            <a:endParaRPr kumimoji="1" lang="en-US" altLang="ja-JP" sz="1050" dirty="0">
              <a:solidFill>
                <a:schemeClr val="tx1"/>
              </a:solidFill>
              <a:latin typeface="+mj-ea"/>
              <a:ea typeface="+mj-ea"/>
            </a:endParaRPr>
          </a:p>
          <a:p>
            <a:endParaRPr kumimoji="1" lang="en-US" altLang="ja-JP" sz="1050" dirty="0">
              <a:solidFill>
                <a:schemeClr val="tx1"/>
              </a:solidFill>
              <a:latin typeface="+mj-ea"/>
              <a:ea typeface="+mj-ea"/>
            </a:endParaRPr>
          </a:p>
          <a:p>
            <a:r>
              <a:rPr kumimoji="1" lang="en-US" altLang="ja-JP" sz="1050" dirty="0">
                <a:solidFill>
                  <a:schemeClr val="tx1"/>
                </a:solidFill>
                <a:latin typeface="+mj-ea"/>
                <a:ea typeface="+mj-ea"/>
              </a:rPr>
              <a:t>【</a:t>
            </a:r>
            <a:r>
              <a:rPr kumimoji="1" lang="ja-JP" altLang="en-US" sz="1050" dirty="0">
                <a:solidFill>
                  <a:schemeClr val="tx1"/>
                </a:solidFill>
                <a:latin typeface="+mj-ea"/>
                <a:ea typeface="+mj-ea"/>
              </a:rPr>
              <a:t>目的</a:t>
            </a:r>
            <a:r>
              <a:rPr kumimoji="1" lang="en-US" altLang="ja-JP" sz="1050" dirty="0">
                <a:solidFill>
                  <a:schemeClr val="tx1"/>
                </a:solidFill>
                <a:latin typeface="+mj-ea"/>
                <a:ea typeface="+mj-ea"/>
              </a:rPr>
              <a:t>】</a:t>
            </a: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r>
              <a:rPr kumimoji="1" lang="ja-JP" altLang="en-US" sz="1050" dirty="0">
                <a:solidFill>
                  <a:schemeClr val="tx1"/>
                </a:solidFill>
                <a:latin typeface="+mj-ea"/>
                <a:ea typeface="+mj-ea"/>
              </a:rPr>
              <a:t>・</a:t>
            </a:r>
          </a:p>
        </p:txBody>
      </p:sp>
      <p:sp>
        <p:nvSpPr>
          <p:cNvPr id="12" name="フローチャート: 処理 11">
            <a:extLst>
              <a:ext uri="{FF2B5EF4-FFF2-40B4-BE49-F238E27FC236}">
                <a16:creationId xmlns:a16="http://schemas.microsoft.com/office/drawing/2014/main" id="{6B85BBE1-E245-611C-0B12-84BA2875D5EE}"/>
              </a:ext>
            </a:extLst>
          </p:cNvPr>
          <p:cNvSpPr/>
          <p:nvPr/>
        </p:nvSpPr>
        <p:spPr>
          <a:xfrm>
            <a:off x="134804" y="2650368"/>
            <a:ext cx="4339691" cy="3214789"/>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kumimoji="1" lang="ja-JP" altLang="en-US" sz="1050" dirty="0">
                <a:solidFill>
                  <a:schemeClr val="tx1"/>
                </a:solidFill>
                <a:latin typeface="+mj-ea"/>
                <a:ea typeface="+mj-ea"/>
              </a:rPr>
              <a:t>①</a:t>
            </a:r>
            <a:endParaRPr kumimoji="1"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endParaRPr kumimoji="1" lang="en-US" altLang="ja-JP" sz="1050" dirty="0">
              <a:solidFill>
                <a:schemeClr val="tx1"/>
              </a:solidFill>
              <a:latin typeface="+mj-ea"/>
              <a:ea typeface="+mj-ea"/>
            </a:endParaRPr>
          </a:p>
          <a:p>
            <a:endParaRPr kumimoji="1"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②</a:t>
            </a:r>
            <a:endParaRPr kumimoji="1" lang="ja-JP" altLang="en-US" sz="105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BE637DA1-ADCD-AAEF-CB29-B0975A96D57F}"/>
              </a:ext>
            </a:extLst>
          </p:cNvPr>
          <p:cNvGrpSpPr/>
          <p:nvPr/>
        </p:nvGrpSpPr>
        <p:grpSpPr>
          <a:xfrm>
            <a:off x="204142" y="4380989"/>
            <a:ext cx="4169089" cy="1431198"/>
            <a:chOff x="204142" y="4122711"/>
            <a:chExt cx="4169089" cy="1689476"/>
          </a:xfrm>
        </p:grpSpPr>
        <p:sp>
          <p:nvSpPr>
            <p:cNvPr id="20" name="フローチャート: 処理 19">
              <a:extLst>
                <a:ext uri="{FF2B5EF4-FFF2-40B4-BE49-F238E27FC236}">
                  <a16:creationId xmlns:a16="http://schemas.microsoft.com/office/drawing/2014/main" id="{3F7EB82B-1C89-FC32-077C-0238C9DB2AFF}"/>
                </a:ext>
              </a:extLst>
            </p:cNvPr>
            <p:cNvSpPr/>
            <p:nvPr/>
          </p:nvSpPr>
          <p:spPr>
            <a:xfrm>
              <a:off x="214319" y="4247166"/>
              <a:ext cx="4158912" cy="1565021"/>
            </a:xfrm>
            <a:prstGeom prst="flowChartProcess">
              <a:avLst/>
            </a:prstGeom>
            <a:noFill/>
            <a:ln w="15875">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0">
              <a:extLst>
                <a:ext uri="{FF2B5EF4-FFF2-40B4-BE49-F238E27FC236}">
                  <a16:creationId xmlns:a16="http://schemas.microsoft.com/office/drawing/2014/main" id="{45B99B3C-3200-2863-6F9A-47D313144BA8}"/>
                </a:ext>
              </a:extLst>
            </p:cNvPr>
            <p:cNvSpPr>
              <a:spLocks noChangeArrowheads="1"/>
            </p:cNvSpPr>
            <p:nvPr/>
          </p:nvSpPr>
          <p:spPr bwMode="auto">
            <a:xfrm>
              <a:off x="204142" y="4122711"/>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algn="ctr" eaLnBrk="1" hangingPunct="1">
                <a:defRPr/>
              </a:pPr>
              <a:r>
                <a:rPr lang="ja-JP" altLang="en-US" sz="1200" b="0" dirty="0">
                  <a:solidFill>
                    <a:schemeClr val="tx1"/>
                  </a:solidFill>
                  <a:latin typeface="+mn-ea"/>
                  <a:ea typeface="+mn-ea"/>
                </a:rPr>
                <a:t>写真・図等</a:t>
              </a:r>
              <a:endParaRPr lang="en-US" altLang="ja-JP" sz="1200" b="0" dirty="0">
                <a:solidFill>
                  <a:schemeClr val="tx1"/>
                </a:solidFill>
                <a:latin typeface="+mn-ea"/>
                <a:ea typeface="+mn-ea"/>
              </a:endParaRPr>
            </a:p>
          </p:txBody>
        </p:sp>
      </p:grpSp>
      <p:sp>
        <p:nvSpPr>
          <p:cNvPr id="30" name="フローチャート: 処理 29">
            <a:extLst>
              <a:ext uri="{FF2B5EF4-FFF2-40B4-BE49-F238E27FC236}">
                <a16:creationId xmlns:a16="http://schemas.microsoft.com/office/drawing/2014/main" id="{BA2DBBE4-4EB3-78C0-5733-EF7DF62821C5}"/>
              </a:ext>
            </a:extLst>
          </p:cNvPr>
          <p:cNvSpPr/>
          <p:nvPr/>
        </p:nvSpPr>
        <p:spPr>
          <a:xfrm>
            <a:off x="134803" y="6222688"/>
            <a:ext cx="8851061" cy="3823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latin typeface="+mj-ea"/>
              <a:ea typeface="+mj-ea"/>
            </a:endParaRPr>
          </a:p>
        </p:txBody>
      </p:sp>
      <p:sp>
        <p:nvSpPr>
          <p:cNvPr id="7" name="フローチャート: 処理 6">
            <a:extLst>
              <a:ext uri="{FF2B5EF4-FFF2-40B4-BE49-F238E27FC236}">
                <a16:creationId xmlns:a16="http://schemas.microsoft.com/office/drawing/2014/main" id="{BB8BBF01-27F7-B0D0-D1BB-8E650628C99C}"/>
              </a:ext>
            </a:extLst>
          </p:cNvPr>
          <p:cNvSpPr/>
          <p:nvPr/>
        </p:nvSpPr>
        <p:spPr>
          <a:xfrm>
            <a:off x="4666198" y="733412"/>
            <a:ext cx="4339691" cy="710828"/>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9" name="フローチャート: 処理 8">
            <a:extLst>
              <a:ext uri="{FF2B5EF4-FFF2-40B4-BE49-F238E27FC236}">
                <a16:creationId xmlns:a16="http://schemas.microsoft.com/office/drawing/2014/main" id="{9506EE18-B0D8-F6D2-B0A9-10DFE074A061}"/>
              </a:ext>
            </a:extLst>
          </p:cNvPr>
          <p:cNvSpPr/>
          <p:nvPr/>
        </p:nvSpPr>
        <p:spPr>
          <a:xfrm>
            <a:off x="4666198" y="1751658"/>
            <a:ext cx="4339691" cy="235127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grpSp>
        <p:nvGrpSpPr>
          <p:cNvPr id="11" name="グループ化 10">
            <a:extLst>
              <a:ext uri="{FF2B5EF4-FFF2-40B4-BE49-F238E27FC236}">
                <a16:creationId xmlns:a16="http://schemas.microsoft.com/office/drawing/2014/main" id="{DFAA4B92-72A7-A72A-44C9-041190577B98}"/>
              </a:ext>
            </a:extLst>
          </p:cNvPr>
          <p:cNvGrpSpPr/>
          <p:nvPr/>
        </p:nvGrpSpPr>
        <p:grpSpPr>
          <a:xfrm>
            <a:off x="4666197" y="4224253"/>
            <a:ext cx="4339691" cy="1647435"/>
            <a:chOff x="4666197" y="4224253"/>
            <a:chExt cx="4339691" cy="1647435"/>
          </a:xfrm>
        </p:grpSpPr>
        <p:sp>
          <p:nvSpPr>
            <p:cNvPr id="8" name="フローチャート: 処理 7">
              <a:extLst>
                <a:ext uri="{FF2B5EF4-FFF2-40B4-BE49-F238E27FC236}">
                  <a16:creationId xmlns:a16="http://schemas.microsoft.com/office/drawing/2014/main" id="{7D3DC011-6D4D-6D4A-3077-D553B7D98BA0}"/>
                </a:ext>
              </a:extLst>
            </p:cNvPr>
            <p:cNvSpPr/>
            <p:nvPr/>
          </p:nvSpPr>
          <p:spPr>
            <a:xfrm>
              <a:off x="4666197" y="4408685"/>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lang="en-US" altLang="ja-JP" sz="1050" dirty="0">
                <a:solidFill>
                  <a:schemeClr val="tx1"/>
                </a:solidFill>
                <a:latin typeface="+mj-ea"/>
                <a:ea typeface="+mj-ea"/>
              </a:endParaRPr>
            </a:p>
            <a:p>
              <a:pPr marL="85725" indent="-85725"/>
              <a:endParaRPr lang="en-US" altLang="ja-JP" sz="1050" dirty="0">
                <a:solidFill>
                  <a:schemeClr val="tx1"/>
                </a:solidFill>
                <a:latin typeface="+mj-ea"/>
                <a:ea typeface="+mj-ea"/>
              </a:endParaRPr>
            </a:p>
            <a:p>
              <a:pPr marL="85725" indent="-85725"/>
              <a:r>
                <a:rPr lang="ja-JP" altLang="en-US" sz="1050" dirty="0">
                  <a:solidFill>
                    <a:schemeClr val="tx1"/>
                  </a:solidFill>
                  <a:latin typeface="+mj-ea"/>
                  <a:ea typeface="+mj-ea"/>
                </a:rPr>
                <a:t>・</a:t>
              </a:r>
              <a:endParaRPr kumimoji="1" lang="ja-JP" altLang="en-US" sz="1050" dirty="0">
                <a:solidFill>
                  <a:schemeClr val="tx1"/>
                </a:solidFill>
                <a:latin typeface="+mj-ea"/>
                <a:ea typeface="+mj-ea"/>
              </a:endParaRPr>
            </a:p>
          </p:txBody>
        </p:sp>
        <p:sp>
          <p:nvSpPr>
            <p:cNvPr id="10" name="正方形/長方形 62">
              <a:extLst>
                <a:ext uri="{FF2B5EF4-FFF2-40B4-BE49-F238E27FC236}">
                  <a16:creationId xmlns:a16="http://schemas.microsoft.com/office/drawing/2014/main" id="{9F2A05D1-5B94-55BA-B7D1-BCA2E0D2ACA7}"/>
                </a:ext>
              </a:extLst>
            </p:cNvPr>
            <p:cNvSpPr>
              <a:spLocks noChangeArrowheads="1"/>
            </p:cNvSpPr>
            <p:nvPr/>
          </p:nvSpPr>
          <p:spPr bwMode="auto">
            <a:xfrm>
              <a:off x="4666197" y="4224253"/>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Tree>
    <p:extLst>
      <p:ext uri="{BB962C8B-B14F-4D97-AF65-F5344CB8AC3E}">
        <p14:creationId xmlns:p14="http://schemas.microsoft.com/office/powerpoint/2010/main" val="790434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72D87-CD26-C7BC-7472-20EC27C749F1}"/>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CF6895D1-6D07-834C-AB5D-31C878C88440}"/>
              </a:ext>
            </a:extLst>
          </p:cNvPr>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eaLnBrk="1" hangingPunct="1">
              <a:lnSpc>
                <a:spcPts val="1800"/>
              </a:lnSpc>
              <a:defRPr/>
            </a:pPr>
            <a:r>
              <a:rPr lang="ja-JP" altLang="en-US" sz="1200" b="0" dirty="0">
                <a:solidFill>
                  <a:schemeClr val="tx1"/>
                </a:solidFill>
                <a:latin typeface="+mn-ea"/>
                <a:ea typeface="ＭＳ Ｐゴシック" charset="-128"/>
              </a:rPr>
              <a:t>提案者</a:t>
            </a:r>
            <a:endParaRPr lang="en-US" altLang="zh-TW" sz="1200" dirty="0">
              <a:latin typeface="+mn-ea"/>
              <a:ea typeface="ＭＳ Ｐゴシック" charset="-128"/>
            </a:endParaRPr>
          </a:p>
          <a:p>
            <a:pPr eaLnBrk="1" hangingPunct="1">
              <a:lnSpc>
                <a:spcPts val="1800"/>
              </a:lnSpc>
              <a:defRPr/>
            </a:pPr>
            <a:r>
              <a:rPr lang="ja-JP" altLang="en-US" sz="1200" b="0" dirty="0">
                <a:solidFill>
                  <a:schemeClr val="tx1"/>
                </a:solidFill>
                <a:latin typeface="+mn-ea"/>
                <a:ea typeface="ＭＳ Ｐゴシック" charset="-128"/>
              </a:rPr>
              <a:t>　○○地域わさび生産組合</a:t>
            </a:r>
            <a:endParaRPr lang="zh-TW" altLang="en-US" sz="1200" b="0" dirty="0">
              <a:solidFill>
                <a:schemeClr val="tx1"/>
              </a:solidFill>
              <a:latin typeface="+mn-ea"/>
              <a:ea typeface="ＭＳ Ｐゴシック" charset="-128"/>
            </a:endParaRPr>
          </a:p>
        </p:txBody>
      </p:sp>
      <p:sp>
        <p:nvSpPr>
          <p:cNvPr id="6" name="正方形/長方形 5">
            <a:extLst>
              <a:ext uri="{FF2B5EF4-FFF2-40B4-BE49-F238E27FC236}">
                <a16:creationId xmlns:a16="http://schemas.microsoft.com/office/drawing/2014/main" id="{40C6F6F1-1A49-9067-5A42-421F4C7DB9F4}"/>
              </a:ext>
            </a:extLst>
          </p:cNvPr>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b="1" dirty="0">
                <a:solidFill>
                  <a:schemeClr val="tx1"/>
                </a:solidFill>
              </a:rPr>
              <a:t>※</a:t>
            </a:r>
            <a:r>
              <a:rPr kumimoji="1" lang="ja-JP" altLang="en-US" sz="1400" b="1" dirty="0">
                <a:solidFill>
                  <a:schemeClr val="tx1"/>
                </a:solidFill>
              </a:rPr>
              <a:t>申込Ｎｏ</a:t>
            </a:r>
          </a:p>
        </p:txBody>
      </p:sp>
      <p:sp>
        <p:nvSpPr>
          <p:cNvPr id="15" name="正方形/長方形 62">
            <a:extLst>
              <a:ext uri="{FF2B5EF4-FFF2-40B4-BE49-F238E27FC236}">
                <a16:creationId xmlns:a16="http://schemas.microsoft.com/office/drawing/2014/main" id="{164180F9-C923-5571-9307-56E799D60666}"/>
              </a:ext>
            </a:extLst>
          </p:cNvPr>
          <p:cNvSpPr>
            <a:spLocks noChangeArrowheads="1"/>
          </p:cNvSpPr>
          <p:nvPr/>
        </p:nvSpPr>
        <p:spPr bwMode="auto">
          <a:xfrm>
            <a:off x="138111" y="812747"/>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課題と目的</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8" name="正方形/長方形 107">
            <a:extLst>
              <a:ext uri="{FF2B5EF4-FFF2-40B4-BE49-F238E27FC236}">
                <a16:creationId xmlns:a16="http://schemas.microsoft.com/office/drawing/2014/main" id="{F1D53247-3BD0-5861-0EC7-35665E8F3293}"/>
              </a:ext>
            </a:extLst>
          </p:cNvPr>
          <p:cNvSpPr>
            <a:spLocks noChangeArrowheads="1"/>
          </p:cNvSpPr>
          <p:nvPr/>
        </p:nvSpPr>
        <p:spPr bwMode="auto">
          <a:xfrm>
            <a:off x="134804" y="2442805"/>
            <a:ext cx="1565809" cy="20885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課題解決の方法</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62">
            <a:extLst>
              <a:ext uri="{FF2B5EF4-FFF2-40B4-BE49-F238E27FC236}">
                <a16:creationId xmlns:a16="http://schemas.microsoft.com/office/drawing/2014/main" id="{A427CC58-673F-4974-68BE-BD6726561690}"/>
              </a:ext>
            </a:extLst>
          </p:cNvPr>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実施体制・連携グループ</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62">
            <a:extLst>
              <a:ext uri="{FF2B5EF4-FFF2-40B4-BE49-F238E27FC236}">
                <a16:creationId xmlns:a16="http://schemas.microsoft.com/office/drawing/2014/main" id="{B2E1424B-FFB1-A350-683B-A82E95546322}"/>
              </a:ext>
            </a:extLst>
          </p:cNvPr>
          <p:cNvSpPr>
            <a:spLocks noChangeArrowheads="1"/>
          </p:cNvSpPr>
          <p:nvPr/>
        </p:nvSpPr>
        <p:spPr bwMode="auto">
          <a:xfrm>
            <a:off x="4666198" y="1543776"/>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事業内容（具体的な実施項目）</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689D4B29-F069-0C53-1776-12326ACA149F}"/>
              </a:ext>
            </a:extLst>
          </p:cNvPr>
          <p:cNvSpPr/>
          <p:nvPr/>
        </p:nvSpPr>
        <p:spPr bwMode="auto">
          <a:xfrm>
            <a:off x="0" y="429902"/>
            <a:ext cx="4373231" cy="380059"/>
          </a:xfrm>
          <a:prstGeom prst="rect">
            <a:avLst/>
          </a:prstGeom>
          <a:noFill/>
          <a:ln w="9525" cap="flat" cmpd="sng" algn="ctr">
            <a:noFill/>
            <a:prstDash val="solid"/>
            <a:round/>
            <a:headEnd type="none" w="med" len="med"/>
            <a:tailEnd type="none" w="med" len="med"/>
          </a:ln>
          <a:effectLst/>
        </p:spPr>
        <p:txBody>
          <a:bodyPr wrap="none" anchor="t"/>
          <a:lstStyle/>
          <a:p>
            <a:pPr eaLnBrk="1" hangingPunct="1">
              <a:defRPr/>
            </a:pP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テーマ</a:t>
            </a: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　欧州への生鮮わさび輸出可能性調査</a:t>
            </a:r>
            <a:endParaRPr lang="zh-TW" altLang="en-US" sz="1600" b="1" dirty="0">
              <a:solidFill>
                <a:schemeClr val="tx1"/>
              </a:solidFill>
              <a:latin typeface="+mn-ea"/>
              <a:ea typeface="ＭＳ Ｐゴシック" charset="-128"/>
            </a:endParaRPr>
          </a:p>
        </p:txBody>
      </p:sp>
      <p:sp>
        <p:nvSpPr>
          <p:cNvPr id="47" name="タイトル 37">
            <a:extLst>
              <a:ext uri="{FF2B5EF4-FFF2-40B4-BE49-F238E27FC236}">
                <a16:creationId xmlns:a16="http://schemas.microsoft.com/office/drawing/2014/main" id="{FE550755-DE8A-6351-8C1D-0723BD6617F4}"/>
              </a:ext>
            </a:extLst>
          </p:cNvPr>
          <p:cNvSpPr txBox="1">
            <a:spLocks/>
          </p:cNvSpPr>
          <p:nvPr/>
        </p:nvSpPr>
        <p:spPr>
          <a:xfrm>
            <a:off x="0" y="-3127"/>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10000"/>
              </a:lnSpc>
              <a:defRPr/>
            </a:pP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様式第３号</a:t>
            </a: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　事　業　概　要　図</a:t>
            </a:r>
            <a:endParaRPr lang="en-US" altLang="ja-JP" sz="1300" dirty="0">
              <a:solidFill>
                <a:srgbClr val="FF0000"/>
              </a:solidFill>
              <a:latin typeface="HG創英角ｺﾞｼｯｸUB" panose="020B0909000000000000" pitchFamily="49" charset="-128"/>
              <a:ea typeface="HG創英角ｺﾞｼｯｸUB" panose="020B0909000000000000" pitchFamily="49" charset="-128"/>
            </a:endParaRPr>
          </a:p>
        </p:txBody>
      </p:sp>
      <p:graphicFrame>
        <p:nvGraphicFramePr>
          <p:cNvPr id="3" name="表 2">
            <a:extLst>
              <a:ext uri="{FF2B5EF4-FFF2-40B4-BE49-F238E27FC236}">
                <a16:creationId xmlns:a16="http://schemas.microsoft.com/office/drawing/2014/main" id="{DBFB7322-19C3-7C36-36D3-97BE99C67535}"/>
              </a:ext>
            </a:extLst>
          </p:cNvPr>
          <p:cNvGraphicFramePr>
            <a:graphicFrameLocks noGrp="1"/>
          </p:cNvGraphicFramePr>
          <p:nvPr/>
        </p:nvGraphicFramePr>
        <p:xfrm>
          <a:off x="138113" y="5981510"/>
          <a:ext cx="8851061" cy="259080"/>
        </p:xfrm>
        <a:graphic>
          <a:graphicData uri="http://schemas.openxmlformats.org/drawingml/2006/table">
            <a:tbl>
              <a:tblPr firstRow="1" bandRow="1">
                <a:tableStyleId>{93296810-A885-4BE3-A3E7-6D5BEEA58F35}</a:tableStyleId>
              </a:tblPr>
              <a:tblGrid>
                <a:gridCol w="1343899">
                  <a:extLst>
                    <a:ext uri="{9D8B030D-6E8A-4147-A177-3AD203B41FA5}">
                      <a16:colId xmlns:a16="http://schemas.microsoft.com/office/drawing/2014/main" val="2175428829"/>
                    </a:ext>
                  </a:extLst>
                </a:gridCol>
                <a:gridCol w="961408">
                  <a:extLst>
                    <a:ext uri="{9D8B030D-6E8A-4147-A177-3AD203B41FA5}">
                      <a16:colId xmlns:a16="http://schemas.microsoft.com/office/drawing/2014/main" val="3432066830"/>
                    </a:ext>
                  </a:extLst>
                </a:gridCol>
                <a:gridCol w="843216">
                  <a:extLst>
                    <a:ext uri="{9D8B030D-6E8A-4147-A177-3AD203B41FA5}">
                      <a16:colId xmlns:a16="http://schemas.microsoft.com/office/drawing/2014/main" val="3348252450"/>
                    </a:ext>
                  </a:extLst>
                </a:gridCol>
                <a:gridCol w="874986">
                  <a:extLst>
                    <a:ext uri="{9D8B030D-6E8A-4147-A177-3AD203B41FA5}">
                      <a16:colId xmlns:a16="http://schemas.microsoft.com/office/drawing/2014/main" val="2383613984"/>
                    </a:ext>
                  </a:extLst>
                </a:gridCol>
                <a:gridCol w="772511">
                  <a:extLst>
                    <a:ext uri="{9D8B030D-6E8A-4147-A177-3AD203B41FA5}">
                      <a16:colId xmlns:a16="http://schemas.microsoft.com/office/drawing/2014/main" val="3812532424"/>
                    </a:ext>
                  </a:extLst>
                </a:gridCol>
                <a:gridCol w="756744">
                  <a:extLst>
                    <a:ext uri="{9D8B030D-6E8A-4147-A177-3AD203B41FA5}">
                      <a16:colId xmlns:a16="http://schemas.microsoft.com/office/drawing/2014/main" val="3748810788"/>
                    </a:ext>
                  </a:extLst>
                </a:gridCol>
                <a:gridCol w="969580">
                  <a:extLst>
                    <a:ext uri="{9D8B030D-6E8A-4147-A177-3AD203B41FA5}">
                      <a16:colId xmlns:a16="http://schemas.microsoft.com/office/drawing/2014/main" val="1048213169"/>
                    </a:ext>
                  </a:extLst>
                </a:gridCol>
                <a:gridCol w="811924">
                  <a:extLst>
                    <a:ext uri="{9D8B030D-6E8A-4147-A177-3AD203B41FA5}">
                      <a16:colId xmlns:a16="http://schemas.microsoft.com/office/drawing/2014/main" val="1066677203"/>
                    </a:ext>
                  </a:extLst>
                </a:gridCol>
                <a:gridCol w="804041">
                  <a:extLst>
                    <a:ext uri="{9D8B030D-6E8A-4147-A177-3AD203B41FA5}">
                      <a16:colId xmlns:a16="http://schemas.microsoft.com/office/drawing/2014/main" val="3191340881"/>
                    </a:ext>
                  </a:extLst>
                </a:gridCol>
                <a:gridCol w="712752">
                  <a:extLst>
                    <a:ext uri="{9D8B030D-6E8A-4147-A177-3AD203B41FA5}">
                      <a16:colId xmlns:a16="http://schemas.microsoft.com/office/drawing/2014/main" val="3655743879"/>
                    </a:ext>
                  </a:extLst>
                </a:gridCol>
              </a:tblGrid>
              <a:tr h="196540">
                <a:tc>
                  <a:txBody>
                    <a:bodyPr/>
                    <a:lstStyle/>
                    <a:p>
                      <a:r>
                        <a:rPr kumimoji="1" lang="ja-JP" altLang="en-US" sz="1100" dirty="0">
                          <a:solidFill>
                            <a:schemeClr val="tx1"/>
                          </a:solidFill>
                          <a:latin typeface="+mj-ea"/>
                          <a:ea typeface="+mj-ea"/>
                        </a:rPr>
                        <a:t>スケジュール</a:t>
                      </a:r>
                    </a:p>
                  </a:txBody>
                  <a:tcPr/>
                </a:tc>
                <a:tc>
                  <a:txBody>
                    <a:bodyPr/>
                    <a:lstStyle/>
                    <a:p>
                      <a:pPr algn="ctr"/>
                      <a:r>
                        <a:rPr kumimoji="1" lang="en-US" altLang="ja-JP" sz="1100" dirty="0">
                          <a:solidFill>
                            <a:schemeClr val="tx1"/>
                          </a:solidFill>
                          <a:latin typeface="+mj-ea"/>
                          <a:ea typeface="+mj-ea"/>
                        </a:rPr>
                        <a:t>6</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7</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8</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9</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10</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12</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2</a:t>
                      </a:r>
                      <a:r>
                        <a:rPr kumimoji="1" lang="ja-JP" altLang="en-US" sz="1100" dirty="0">
                          <a:solidFill>
                            <a:schemeClr val="tx1"/>
                          </a:solidFill>
                          <a:latin typeface="+mj-ea"/>
                          <a:ea typeface="+mj-ea"/>
                        </a:rPr>
                        <a:t>月</a:t>
                      </a:r>
                    </a:p>
                  </a:txBody>
                  <a:tcPr/>
                </a:tc>
                <a:extLst>
                  <a:ext uri="{0D108BD9-81ED-4DB2-BD59-A6C34878D82A}">
                    <a16:rowId xmlns:a16="http://schemas.microsoft.com/office/drawing/2014/main" val="472189023"/>
                  </a:ext>
                </a:extLst>
              </a:tr>
            </a:tbl>
          </a:graphicData>
        </a:graphic>
      </p:graphicFrame>
      <p:sp>
        <p:nvSpPr>
          <p:cNvPr id="4" name="フローチャート: 処理 3">
            <a:extLst>
              <a:ext uri="{FF2B5EF4-FFF2-40B4-BE49-F238E27FC236}">
                <a16:creationId xmlns:a16="http://schemas.microsoft.com/office/drawing/2014/main" id="{79B5AB84-C61A-5C72-CBDF-C562880193AF}"/>
              </a:ext>
            </a:extLst>
          </p:cNvPr>
          <p:cNvSpPr/>
          <p:nvPr/>
        </p:nvSpPr>
        <p:spPr>
          <a:xfrm>
            <a:off x="134804" y="1010355"/>
            <a:ext cx="4339691" cy="13355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課題</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・和食の普及、ビーガンの拡大がみられる欧州地域においても、一部の飲食店を除いて、日本産生鮮わさびの利用は少なく（輸出量・・・トン）、一般消費者向けの市場での普及拡大が重要</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・生鮮わさびの鮮度保持手法が不安定</a:t>
            </a:r>
            <a:endParaRPr kumimoji="1" lang="en-US" altLang="ja-JP" sz="900" dirty="0">
              <a:solidFill>
                <a:schemeClr val="tx1"/>
              </a:solidFill>
              <a:latin typeface="+mj-ea"/>
              <a:ea typeface="+mj-ea"/>
            </a:endParaRPr>
          </a:p>
          <a:p>
            <a:endParaRPr kumimoji="1" lang="en-US" altLang="ja-JP" sz="900" dirty="0">
              <a:solidFill>
                <a:schemeClr val="tx1"/>
              </a:solidFill>
              <a:latin typeface="+mj-ea"/>
              <a:ea typeface="+mj-ea"/>
            </a:endParaRPr>
          </a:p>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目的</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・欧州地域の市場で生産わさびを普及させるための鮮度保持調査、必要な技術開発</a:t>
            </a:r>
            <a:endParaRPr kumimoji="1" lang="ja-JP" altLang="en-US" sz="1050" dirty="0">
              <a:solidFill>
                <a:schemeClr val="tx1"/>
              </a:solidFill>
              <a:latin typeface="+mj-ea"/>
              <a:ea typeface="+mj-ea"/>
            </a:endParaRPr>
          </a:p>
        </p:txBody>
      </p:sp>
      <p:sp>
        <p:nvSpPr>
          <p:cNvPr id="12" name="フローチャート: 処理 11">
            <a:extLst>
              <a:ext uri="{FF2B5EF4-FFF2-40B4-BE49-F238E27FC236}">
                <a16:creationId xmlns:a16="http://schemas.microsoft.com/office/drawing/2014/main" id="{A9CC8CD4-0EA8-7CDB-8ECB-AE4EBAD42388}"/>
              </a:ext>
            </a:extLst>
          </p:cNvPr>
          <p:cNvSpPr/>
          <p:nvPr/>
        </p:nvSpPr>
        <p:spPr>
          <a:xfrm>
            <a:off x="134804" y="2650368"/>
            <a:ext cx="4339691" cy="3214789"/>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kumimoji="1" lang="ja-JP" altLang="en-US" sz="900" dirty="0">
                <a:solidFill>
                  <a:schemeClr val="tx1"/>
                </a:solidFill>
                <a:latin typeface="+mj-ea"/>
                <a:ea typeface="+mj-ea"/>
              </a:rPr>
              <a:t>①フランス国内の量販店、エスニック食材取扱店等で生鮮わさびの流通状況等を調査するとともに、消費者へのアンケート調査等を実施</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・販売価格、競合品（他国からの輸入、加工品等）</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　・消費者の属性、利用方法</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②フランスまで、及びフランス国内での輸送条件等を調査</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・手法、期間、経費等について他の生鮮野菜等の輸送方法等についても調査</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③生鮮わさびの鮮度評価指標の検討</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・消費者に説明可能な鮮度評価指標の策定</a:t>
            </a:r>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④生鮮わさびの鮮度保持に必要な包装資材、温度管理等の調査、開発</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　・鮮度を落とす可能性がある雑菌等の汚染対策を含めて収穫から輸出先国の店頭まで一貫した鮮度保持手法の検討</a:t>
            </a:r>
            <a:endParaRPr lang="en-US" altLang="ja-JP" sz="900" dirty="0">
              <a:solidFill>
                <a:schemeClr val="tx1"/>
              </a:solidFill>
              <a:latin typeface="+mj-ea"/>
              <a:ea typeface="+mj-ea"/>
            </a:endParaRPr>
          </a:p>
          <a:p>
            <a:pPr marL="85725" indent="-85725"/>
            <a:endParaRPr kumimoji="1" lang="ja-JP" altLang="en-US" sz="90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1E4D25AB-2A73-3B93-5848-BB9974EAD7D2}"/>
              </a:ext>
            </a:extLst>
          </p:cNvPr>
          <p:cNvGrpSpPr/>
          <p:nvPr/>
        </p:nvGrpSpPr>
        <p:grpSpPr>
          <a:xfrm>
            <a:off x="204142" y="4380989"/>
            <a:ext cx="4169089" cy="1431198"/>
            <a:chOff x="204142" y="4122711"/>
            <a:chExt cx="4169089" cy="1689476"/>
          </a:xfrm>
        </p:grpSpPr>
        <p:sp>
          <p:nvSpPr>
            <p:cNvPr id="20" name="フローチャート: 処理 19">
              <a:extLst>
                <a:ext uri="{FF2B5EF4-FFF2-40B4-BE49-F238E27FC236}">
                  <a16:creationId xmlns:a16="http://schemas.microsoft.com/office/drawing/2014/main" id="{73957EFE-E6CC-E897-FD0E-AFE3A5D5642A}"/>
                </a:ext>
              </a:extLst>
            </p:cNvPr>
            <p:cNvSpPr/>
            <p:nvPr/>
          </p:nvSpPr>
          <p:spPr>
            <a:xfrm>
              <a:off x="214319" y="4247166"/>
              <a:ext cx="4158912" cy="1565021"/>
            </a:xfrm>
            <a:prstGeom prst="flowChartProcess">
              <a:avLst/>
            </a:prstGeom>
            <a:noFill/>
            <a:ln w="15875">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0">
              <a:extLst>
                <a:ext uri="{FF2B5EF4-FFF2-40B4-BE49-F238E27FC236}">
                  <a16:creationId xmlns:a16="http://schemas.microsoft.com/office/drawing/2014/main" id="{5F448B16-CD6A-3C85-F885-DCD2EF7ED12F}"/>
                </a:ext>
              </a:extLst>
            </p:cNvPr>
            <p:cNvSpPr>
              <a:spLocks noChangeArrowheads="1"/>
            </p:cNvSpPr>
            <p:nvPr/>
          </p:nvSpPr>
          <p:spPr bwMode="auto">
            <a:xfrm>
              <a:off x="204142" y="4122711"/>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algn="ctr" eaLnBrk="1" hangingPunct="1">
                <a:defRPr/>
              </a:pPr>
              <a:r>
                <a:rPr lang="ja-JP" altLang="en-US" sz="1200" b="0" dirty="0">
                  <a:solidFill>
                    <a:schemeClr val="tx1"/>
                  </a:solidFill>
                  <a:latin typeface="+mn-ea"/>
                  <a:ea typeface="+mn-ea"/>
                </a:rPr>
                <a:t>写真・図等</a:t>
              </a:r>
              <a:endParaRPr lang="en-US" altLang="ja-JP" sz="1200" b="0" dirty="0">
                <a:solidFill>
                  <a:schemeClr val="tx1"/>
                </a:solidFill>
                <a:latin typeface="+mn-ea"/>
                <a:ea typeface="+mn-ea"/>
              </a:endParaRPr>
            </a:p>
          </p:txBody>
        </p:sp>
      </p:grpSp>
      <p:sp>
        <p:nvSpPr>
          <p:cNvPr id="30" name="フローチャート: 処理 29">
            <a:extLst>
              <a:ext uri="{FF2B5EF4-FFF2-40B4-BE49-F238E27FC236}">
                <a16:creationId xmlns:a16="http://schemas.microsoft.com/office/drawing/2014/main" id="{1B4FCE6A-52E9-3A30-F787-D6A3856A00BF}"/>
              </a:ext>
            </a:extLst>
          </p:cNvPr>
          <p:cNvSpPr/>
          <p:nvPr/>
        </p:nvSpPr>
        <p:spPr>
          <a:xfrm>
            <a:off x="134803" y="6222688"/>
            <a:ext cx="8851061" cy="3823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latin typeface="+mj-ea"/>
              <a:ea typeface="+mj-ea"/>
            </a:endParaRPr>
          </a:p>
        </p:txBody>
      </p:sp>
      <p:sp>
        <p:nvSpPr>
          <p:cNvPr id="7" name="フローチャート: 処理 6">
            <a:extLst>
              <a:ext uri="{FF2B5EF4-FFF2-40B4-BE49-F238E27FC236}">
                <a16:creationId xmlns:a16="http://schemas.microsoft.com/office/drawing/2014/main" id="{8AD7B2F4-DB6F-DD74-7858-7250C50FCC96}"/>
              </a:ext>
            </a:extLst>
          </p:cNvPr>
          <p:cNvSpPr/>
          <p:nvPr/>
        </p:nvSpPr>
        <p:spPr>
          <a:xfrm>
            <a:off x="4666198" y="733412"/>
            <a:ext cx="4339691" cy="710828"/>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・○○県わさび生産組合</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a:t>
            </a:r>
            <a:r>
              <a:rPr lang="en-US" altLang="ja-JP" sz="900" dirty="0">
                <a:solidFill>
                  <a:schemeClr val="tx1"/>
                </a:solidFill>
                <a:latin typeface="+mj-ea"/>
                <a:ea typeface="+mj-ea"/>
              </a:rPr>
              <a:t>JA</a:t>
            </a:r>
            <a:r>
              <a:rPr lang="ja-JP" altLang="en-US" sz="900" dirty="0">
                <a:solidFill>
                  <a:schemeClr val="tx1"/>
                </a:solidFill>
                <a:latin typeface="+mj-ea"/>
                <a:ea typeface="+mj-ea"/>
              </a:rPr>
              <a:t>□□特産部会青年部</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（協力）○○県農業試験場特産科、△△市場野菜果実部、</a:t>
            </a:r>
            <a:r>
              <a:rPr kumimoji="1" lang="en-US" altLang="ja-JP" sz="900" dirty="0">
                <a:solidFill>
                  <a:schemeClr val="tx1"/>
                </a:solidFill>
                <a:latin typeface="+mj-ea"/>
                <a:ea typeface="+mj-ea"/>
              </a:rPr>
              <a:t>××</a:t>
            </a:r>
            <a:r>
              <a:rPr kumimoji="1" lang="ja-JP" altLang="en-US" sz="900" dirty="0">
                <a:solidFill>
                  <a:schemeClr val="tx1"/>
                </a:solidFill>
                <a:latin typeface="+mj-ea"/>
                <a:ea typeface="+mj-ea"/>
              </a:rPr>
              <a:t>運輸（株）</a:t>
            </a:r>
          </a:p>
        </p:txBody>
      </p:sp>
      <p:sp>
        <p:nvSpPr>
          <p:cNvPr id="9" name="フローチャート: 処理 8">
            <a:extLst>
              <a:ext uri="{FF2B5EF4-FFF2-40B4-BE49-F238E27FC236}">
                <a16:creationId xmlns:a16="http://schemas.microsoft.com/office/drawing/2014/main" id="{A07FF617-8F5D-45B1-001B-863B8DCAEA8A}"/>
              </a:ext>
            </a:extLst>
          </p:cNvPr>
          <p:cNvSpPr/>
          <p:nvPr/>
        </p:nvSpPr>
        <p:spPr>
          <a:xfrm>
            <a:off x="4666198" y="1751658"/>
            <a:ext cx="4339691" cy="235127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・フランスでの市場及び流通・輸送に関する調査（現地調査）</a:t>
            </a:r>
            <a:endParaRPr lang="en-US" altLang="ja-JP" sz="900" dirty="0">
              <a:solidFill>
                <a:schemeClr val="tx1"/>
              </a:solidFill>
              <a:latin typeface="+mj-ea"/>
              <a:ea typeface="+mj-ea"/>
            </a:endParaRPr>
          </a:p>
          <a:p>
            <a:pPr marL="85725" indent="-85725"/>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・鮮度評価指標の策定（委員会の開催）</a:t>
            </a:r>
            <a:endParaRPr lang="en-US" altLang="ja-JP" sz="900" dirty="0">
              <a:solidFill>
                <a:schemeClr val="tx1"/>
              </a:solidFill>
              <a:latin typeface="+mj-ea"/>
              <a:ea typeface="+mj-ea"/>
            </a:endParaRPr>
          </a:p>
          <a:p>
            <a:pPr marL="85725" indent="-85725"/>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・収穫から出荷までの管理体制の検証及び市場での不良品等の原因調査（国内調査）</a:t>
            </a:r>
            <a:endParaRPr lang="en-US" altLang="ja-JP" sz="900" dirty="0">
              <a:solidFill>
                <a:schemeClr val="tx1"/>
              </a:solidFill>
              <a:latin typeface="+mj-ea"/>
              <a:ea typeface="+mj-ea"/>
            </a:endParaRPr>
          </a:p>
          <a:p>
            <a:pPr marL="85725" indent="-85725"/>
            <a:endParaRPr kumimoji="1"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・鮮度保持手法の開発（包装資材、温度管理等の試験）</a:t>
            </a:r>
            <a:endParaRPr kumimoji="1" lang="ja-JP" altLang="en-US" sz="900" dirty="0">
              <a:solidFill>
                <a:schemeClr val="tx1"/>
              </a:solidFill>
              <a:latin typeface="+mj-ea"/>
              <a:ea typeface="+mj-ea"/>
            </a:endParaRPr>
          </a:p>
        </p:txBody>
      </p:sp>
      <p:grpSp>
        <p:nvGrpSpPr>
          <p:cNvPr id="10" name="グループ化 9">
            <a:extLst>
              <a:ext uri="{FF2B5EF4-FFF2-40B4-BE49-F238E27FC236}">
                <a16:creationId xmlns:a16="http://schemas.microsoft.com/office/drawing/2014/main" id="{00496CD1-E06B-B5DA-8BD5-3BFF64955A82}"/>
              </a:ext>
            </a:extLst>
          </p:cNvPr>
          <p:cNvGrpSpPr/>
          <p:nvPr/>
        </p:nvGrpSpPr>
        <p:grpSpPr>
          <a:xfrm>
            <a:off x="4666197" y="4224253"/>
            <a:ext cx="4339691" cy="1647435"/>
            <a:chOff x="4666197" y="4224253"/>
            <a:chExt cx="4339691" cy="1647435"/>
          </a:xfrm>
        </p:grpSpPr>
        <p:sp>
          <p:nvSpPr>
            <p:cNvPr id="11" name="フローチャート: 処理 10">
              <a:extLst>
                <a:ext uri="{FF2B5EF4-FFF2-40B4-BE49-F238E27FC236}">
                  <a16:creationId xmlns:a16="http://schemas.microsoft.com/office/drawing/2014/main" id="{C8483592-A762-2D62-A3E6-BE9072B49BFA}"/>
                </a:ext>
              </a:extLst>
            </p:cNvPr>
            <p:cNvSpPr/>
            <p:nvPr/>
          </p:nvSpPr>
          <p:spPr>
            <a:xfrm>
              <a:off x="4666197" y="4408685"/>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・海外調査（旅費、翻訳料、通訳賃金、資料印刷費等）</a:t>
              </a:r>
              <a:r>
                <a:rPr lang="en-US" altLang="ja-JP" sz="900" dirty="0">
                  <a:solidFill>
                    <a:schemeClr val="tx1"/>
                  </a:solidFill>
                  <a:latin typeface="+mj-ea"/>
                  <a:ea typeface="+mj-ea"/>
                </a:rPr>
                <a:t>	</a:t>
              </a:r>
              <a:r>
                <a:rPr lang="ja-JP" altLang="en-US" sz="900" dirty="0">
                  <a:solidFill>
                    <a:schemeClr val="tx1"/>
                  </a:solidFill>
                  <a:latin typeface="+mj-ea"/>
                  <a:ea typeface="+mj-ea"/>
                </a:rPr>
                <a:t>　　　　　　　　</a:t>
              </a:r>
              <a:r>
                <a:rPr lang="en-US" altLang="ja-JP" sz="900" dirty="0">
                  <a:solidFill>
                    <a:schemeClr val="tx1"/>
                  </a:solidFill>
                  <a:latin typeface="+mj-ea"/>
                  <a:ea typeface="+mj-ea"/>
                </a:rPr>
                <a:t>900,000</a:t>
              </a:r>
            </a:p>
            <a:p>
              <a:pPr marL="85725" indent="-85725"/>
              <a:r>
                <a:rPr lang="ja-JP" altLang="en-US" sz="900" dirty="0">
                  <a:solidFill>
                    <a:schemeClr val="tx1"/>
                  </a:solidFill>
                  <a:latin typeface="+mj-ea"/>
                  <a:ea typeface="+mj-ea"/>
                </a:rPr>
                <a:t>・委員会の開催（委員謝金・旅費、会場借上げ費、資料印刷費等）　　　</a:t>
              </a:r>
              <a:r>
                <a:rPr lang="en-US" altLang="ja-JP" sz="900" dirty="0">
                  <a:solidFill>
                    <a:schemeClr val="tx1"/>
                  </a:solidFill>
                  <a:latin typeface="+mj-ea"/>
                  <a:ea typeface="+mj-ea"/>
                </a:rPr>
                <a:t>300,000</a:t>
              </a:r>
            </a:p>
            <a:p>
              <a:pPr marL="85725" indent="-85725"/>
              <a:r>
                <a:rPr lang="ja-JP" altLang="en-US" sz="900" dirty="0">
                  <a:solidFill>
                    <a:schemeClr val="tx1"/>
                  </a:solidFill>
                  <a:latin typeface="+mj-ea"/>
                  <a:ea typeface="+mj-ea"/>
                </a:rPr>
                <a:t>・管理体制検証（旅費）　　　　　　　　　　　　　　　　　　　　　　　　　　　　　　</a:t>
              </a:r>
              <a:r>
                <a:rPr lang="en-US" altLang="ja-JP" sz="900" dirty="0">
                  <a:solidFill>
                    <a:schemeClr val="tx1"/>
                  </a:solidFill>
                  <a:latin typeface="+mj-ea"/>
                  <a:ea typeface="+mj-ea"/>
                </a:rPr>
                <a:t>250,000</a:t>
              </a:r>
            </a:p>
            <a:p>
              <a:pPr marL="85725" indent="-85725"/>
              <a:r>
                <a:rPr lang="ja-JP" altLang="en-US" sz="900" dirty="0">
                  <a:solidFill>
                    <a:schemeClr val="tx1"/>
                  </a:solidFill>
                  <a:latin typeface="+mj-ea"/>
                  <a:ea typeface="+mj-ea"/>
                </a:rPr>
                <a:t>・鮮度保持手法開発（賃金、消耗品費、機材借上げ費）　　　　　　　　　</a:t>
              </a:r>
              <a:r>
                <a:rPr lang="en-US" altLang="ja-JP" sz="900" dirty="0">
                  <a:solidFill>
                    <a:schemeClr val="tx1"/>
                  </a:solidFill>
                  <a:latin typeface="+mj-ea"/>
                  <a:ea typeface="+mj-ea"/>
                </a:rPr>
                <a:t>1,200,000</a:t>
              </a:r>
            </a:p>
            <a:p>
              <a:pPr marL="85725" indent="-85725"/>
              <a:r>
                <a:rPr kumimoji="1" lang="ja-JP" altLang="en-US" sz="900" dirty="0">
                  <a:solidFill>
                    <a:schemeClr val="tx1"/>
                  </a:solidFill>
                  <a:latin typeface="+mj-ea"/>
                  <a:ea typeface="+mj-ea"/>
                </a:rPr>
                <a:t>　　　計　　　　　　　　　　　　　　　　　　　　　　　　　　　　　　　　　　　　　　　</a:t>
              </a:r>
              <a:r>
                <a:rPr kumimoji="1" lang="en-US" altLang="ja-JP" sz="900" dirty="0">
                  <a:solidFill>
                    <a:schemeClr val="tx1"/>
                  </a:solidFill>
                  <a:latin typeface="+mj-ea"/>
                  <a:ea typeface="+mj-ea"/>
                </a:rPr>
                <a:t>2,650,000</a:t>
              </a:r>
              <a:endParaRPr kumimoji="1" lang="ja-JP" altLang="en-US" sz="900" dirty="0">
                <a:solidFill>
                  <a:schemeClr val="tx1"/>
                </a:solidFill>
                <a:latin typeface="+mj-ea"/>
                <a:ea typeface="+mj-ea"/>
              </a:endParaRPr>
            </a:p>
          </p:txBody>
        </p:sp>
        <p:sp>
          <p:nvSpPr>
            <p:cNvPr id="13" name="正方形/長方形 62">
              <a:extLst>
                <a:ext uri="{FF2B5EF4-FFF2-40B4-BE49-F238E27FC236}">
                  <a16:creationId xmlns:a16="http://schemas.microsoft.com/office/drawing/2014/main" id="{2C5F77AA-CD0C-FDBC-D689-28130576F781}"/>
                </a:ext>
              </a:extLst>
            </p:cNvPr>
            <p:cNvSpPr>
              <a:spLocks noChangeArrowheads="1"/>
            </p:cNvSpPr>
            <p:nvPr/>
          </p:nvSpPr>
          <p:spPr bwMode="auto">
            <a:xfrm>
              <a:off x="4666197" y="4224253"/>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
        <p:nvSpPr>
          <p:cNvPr id="8" name="フローチャート: 代替処理 7">
            <a:extLst>
              <a:ext uri="{FF2B5EF4-FFF2-40B4-BE49-F238E27FC236}">
                <a16:creationId xmlns:a16="http://schemas.microsoft.com/office/drawing/2014/main" id="{35C25DA2-444D-F57A-D23E-2BFD8C475200}"/>
              </a:ext>
            </a:extLst>
          </p:cNvPr>
          <p:cNvSpPr/>
          <p:nvPr/>
        </p:nvSpPr>
        <p:spPr>
          <a:xfrm rot="20195886">
            <a:off x="2740821" y="3005286"/>
            <a:ext cx="4339691" cy="1325769"/>
          </a:xfrm>
          <a:prstGeom prst="flowChartAlternateProcess">
            <a:avLst/>
          </a:prstGeom>
          <a:solidFill>
            <a:schemeClr val="accent2">
              <a:lumMod val="20000"/>
              <a:lumOff val="8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200" dirty="0">
                <a:solidFill>
                  <a:schemeClr val="accent4"/>
                </a:solidFill>
              </a:rPr>
              <a:t>記載例</a:t>
            </a:r>
          </a:p>
        </p:txBody>
      </p:sp>
    </p:spTree>
    <p:extLst>
      <p:ext uri="{BB962C8B-B14F-4D97-AF65-F5344CB8AC3E}">
        <p14:creationId xmlns:p14="http://schemas.microsoft.com/office/powerpoint/2010/main" val="16598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8FEBE0-539A-541E-8463-544E6B261114}"/>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36149099-F37B-F9CF-EAA3-5057EE349BFA}"/>
              </a:ext>
            </a:extLst>
          </p:cNvPr>
          <p:cNvSpPr/>
          <p:nvPr/>
        </p:nvSpPr>
        <p:spPr bwMode="auto">
          <a:xfrm>
            <a:off x="4677633" y="252961"/>
            <a:ext cx="3338585" cy="278942"/>
          </a:xfrm>
          <a:prstGeom prst="rect">
            <a:avLst/>
          </a:prstGeom>
          <a:solidFill>
            <a:schemeClr val="bg1"/>
          </a:solidFill>
          <a:ln w="9525" cap="flat" cmpd="sng" algn="ctr">
            <a:noFill/>
            <a:prstDash val="solid"/>
            <a:round/>
            <a:headEnd type="none" w="med" len="med"/>
            <a:tailEnd type="none" w="med" len="med"/>
          </a:ln>
          <a:effectLst/>
        </p:spPr>
        <p:txBody>
          <a:bodyPr wrap="none" anchor="b"/>
          <a:lstStyle/>
          <a:p>
            <a:pPr eaLnBrk="1" hangingPunct="1">
              <a:lnSpc>
                <a:spcPts val="1800"/>
              </a:lnSpc>
              <a:defRPr/>
            </a:pPr>
            <a:r>
              <a:rPr lang="ja-JP" altLang="en-US" sz="1200" b="0" dirty="0">
                <a:solidFill>
                  <a:schemeClr val="tx1"/>
                </a:solidFill>
                <a:latin typeface="+mn-ea"/>
                <a:ea typeface="ＭＳ Ｐゴシック" charset="-128"/>
              </a:rPr>
              <a:t>提案者</a:t>
            </a:r>
            <a:endParaRPr lang="en-US" altLang="zh-TW" sz="1200" dirty="0">
              <a:latin typeface="+mn-ea"/>
              <a:ea typeface="ＭＳ Ｐゴシック" charset="-128"/>
            </a:endParaRPr>
          </a:p>
          <a:p>
            <a:pPr eaLnBrk="1" hangingPunct="1">
              <a:lnSpc>
                <a:spcPts val="1800"/>
              </a:lnSpc>
              <a:defRPr/>
            </a:pPr>
            <a:r>
              <a:rPr lang="ja-JP" altLang="en-US" sz="1200" b="0" dirty="0">
                <a:solidFill>
                  <a:schemeClr val="tx1"/>
                </a:solidFill>
                <a:latin typeface="+mn-ea"/>
                <a:ea typeface="ＭＳ Ｐゴシック" charset="-128"/>
              </a:rPr>
              <a:t>　（株）○○きのこ</a:t>
            </a:r>
            <a:endParaRPr lang="zh-TW" altLang="en-US" sz="1200" b="0" dirty="0">
              <a:solidFill>
                <a:schemeClr val="tx1"/>
              </a:solidFill>
              <a:latin typeface="+mn-ea"/>
              <a:ea typeface="ＭＳ Ｐゴシック" charset="-128"/>
            </a:endParaRPr>
          </a:p>
        </p:txBody>
      </p:sp>
      <p:sp>
        <p:nvSpPr>
          <p:cNvPr id="6" name="正方形/長方形 5">
            <a:extLst>
              <a:ext uri="{FF2B5EF4-FFF2-40B4-BE49-F238E27FC236}">
                <a16:creationId xmlns:a16="http://schemas.microsoft.com/office/drawing/2014/main" id="{496FCC3F-DD7B-0CF9-E5DF-1ECCB4853829}"/>
              </a:ext>
            </a:extLst>
          </p:cNvPr>
          <p:cNvSpPr/>
          <p:nvPr/>
        </p:nvSpPr>
        <p:spPr>
          <a:xfrm>
            <a:off x="8016218" y="1"/>
            <a:ext cx="1127782" cy="61818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400" b="1" dirty="0">
                <a:solidFill>
                  <a:schemeClr val="tx1"/>
                </a:solidFill>
              </a:rPr>
              <a:t>※</a:t>
            </a:r>
            <a:r>
              <a:rPr kumimoji="1" lang="ja-JP" altLang="en-US" sz="1400" b="1" dirty="0">
                <a:solidFill>
                  <a:schemeClr val="tx1"/>
                </a:solidFill>
              </a:rPr>
              <a:t>申込Ｎｏ</a:t>
            </a:r>
          </a:p>
        </p:txBody>
      </p:sp>
      <p:sp>
        <p:nvSpPr>
          <p:cNvPr id="15" name="正方形/長方形 62">
            <a:extLst>
              <a:ext uri="{FF2B5EF4-FFF2-40B4-BE49-F238E27FC236}">
                <a16:creationId xmlns:a16="http://schemas.microsoft.com/office/drawing/2014/main" id="{635E963C-4038-6AEB-7554-3BF2E2E1B16F}"/>
              </a:ext>
            </a:extLst>
          </p:cNvPr>
          <p:cNvSpPr>
            <a:spLocks noChangeArrowheads="1"/>
          </p:cNvSpPr>
          <p:nvPr/>
        </p:nvSpPr>
        <p:spPr bwMode="auto">
          <a:xfrm>
            <a:off x="134803" y="1054710"/>
            <a:ext cx="927244" cy="204930"/>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課題と目的</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8" name="正方形/長方形 107">
            <a:extLst>
              <a:ext uri="{FF2B5EF4-FFF2-40B4-BE49-F238E27FC236}">
                <a16:creationId xmlns:a16="http://schemas.microsoft.com/office/drawing/2014/main" id="{0F8DA83B-7958-14A4-C655-D32AF5B84A44}"/>
              </a:ext>
            </a:extLst>
          </p:cNvPr>
          <p:cNvSpPr>
            <a:spLocks noChangeArrowheads="1"/>
          </p:cNvSpPr>
          <p:nvPr/>
        </p:nvSpPr>
        <p:spPr bwMode="auto">
          <a:xfrm>
            <a:off x="134803" y="2949786"/>
            <a:ext cx="1565809" cy="20885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課題解決の方法</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62">
            <a:extLst>
              <a:ext uri="{FF2B5EF4-FFF2-40B4-BE49-F238E27FC236}">
                <a16:creationId xmlns:a16="http://schemas.microsoft.com/office/drawing/2014/main" id="{83F04F03-0816-5AC6-DC85-BFFC4D9E7D1F}"/>
              </a:ext>
            </a:extLst>
          </p:cNvPr>
          <p:cNvSpPr>
            <a:spLocks noChangeArrowheads="1"/>
          </p:cNvSpPr>
          <p:nvPr/>
        </p:nvSpPr>
        <p:spPr bwMode="auto">
          <a:xfrm>
            <a:off x="4669504" y="496393"/>
            <a:ext cx="1659859" cy="237941"/>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実施体制・連携グループ</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62">
            <a:extLst>
              <a:ext uri="{FF2B5EF4-FFF2-40B4-BE49-F238E27FC236}">
                <a16:creationId xmlns:a16="http://schemas.microsoft.com/office/drawing/2014/main" id="{F23AB060-E276-5B5D-9D03-3BDF4CCAFCCF}"/>
              </a:ext>
            </a:extLst>
          </p:cNvPr>
          <p:cNvSpPr>
            <a:spLocks noChangeArrowheads="1"/>
          </p:cNvSpPr>
          <p:nvPr/>
        </p:nvSpPr>
        <p:spPr bwMode="auto">
          <a:xfrm>
            <a:off x="4666198" y="1543776"/>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事業内容（具体的な実施項目）</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3C41B50C-53DD-C3EB-3AE1-F46AEFF08C4B}"/>
              </a:ext>
            </a:extLst>
          </p:cNvPr>
          <p:cNvSpPr/>
          <p:nvPr/>
        </p:nvSpPr>
        <p:spPr bwMode="auto">
          <a:xfrm>
            <a:off x="99383" y="421120"/>
            <a:ext cx="4472615" cy="709570"/>
          </a:xfrm>
          <a:prstGeom prst="rect">
            <a:avLst/>
          </a:prstGeom>
          <a:noFill/>
          <a:ln w="9525" cap="flat" cmpd="sng" algn="ctr">
            <a:noFill/>
            <a:prstDash val="solid"/>
            <a:round/>
            <a:headEnd type="none" w="med" len="med"/>
            <a:tailEnd type="none" w="med" len="med"/>
          </a:ln>
          <a:effectLst/>
        </p:spPr>
        <p:txBody>
          <a:bodyPr wrap="none" anchor="t">
            <a:normAutofit/>
          </a:bodyPr>
          <a:lstStyle/>
          <a:p>
            <a:pPr eaLnBrk="1" hangingPunct="1">
              <a:defRPr/>
            </a:pP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テーマ</a:t>
            </a:r>
            <a:r>
              <a:rPr lang="en-US" altLang="ja-JP" sz="1600" b="1" dirty="0">
                <a:solidFill>
                  <a:schemeClr val="tx1"/>
                </a:solidFill>
                <a:latin typeface="+mn-ea"/>
                <a:ea typeface="ＭＳ Ｐゴシック" charset="-128"/>
              </a:rPr>
              <a:t>】</a:t>
            </a:r>
            <a:r>
              <a:rPr lang="ja-JP" altLang="en-US" sz="1600" b="1" dirty="0">
                <a:solidFill>
                  <a:schemeClr val="tx1"/>
                </a:solidFill>
                <a:latin typeface="+mn-ea"/>
                <a:ea typeface="ＭＳ Ｐゴシック" charset="-128"/>
              </a:rPr>
              <a:t>　香港での生鮮きのこ（きくらげ）の需要動</a:t>
            </a:r>
            <a:endParaRPr lang="en-US" altLang="ja-JP" sz="1600" b="1" dirty="0">
              <a:solidFill>
                <a:schemeClr val="tx1"/>
              </a:solidFill>
              <a:latin typeface="+mn-ea"/>
              <a:ea typeface="ＭＳ Ｐゴシック" charset="-128"/>
            </a:endParaRPr>
          </a:p>
          <a:p>
            <a:pPr eaLnBrk="1" hangingPunct="1">
              <a:defRPr/>
            </a:pPr>
            <a:r>
              <a:rPr lang="ja-JP" altLang="en-US" sz="1600" b="1" dirty="0">
                <a:solidFill>
                  <a:schemeClr val="tx1"/>
                </a:solidFill>
                <a:latin typeface="+mn-ea"/>
                <a:ea typeface="ＭＳ Ｐゴシック" charset="-128"/>
              </a:rPr>
              <a:t>向調査と市場開発</a:t>
            </a:r>
            <a:endParaRPr lang="zh-TW" altLang="en-US" sz="1600" b="1" dirty="0">
              <a:solidFill>
                <a:schemeClr val="tx1"/>
              </a:solidFill>
              <a:latin typeface="+mn-ea"/>
              <a:ea typeface="ＭＳ Ｐゴシック" charset="-128"/>
            </a:endParaRPr>
          </a:p>
        </p:txBody>
      </p:sp>
      <p:sp>
        <p:nvSpPr>
          <p:cNvPr id="47" name="タイトル 37">
            <a:extLst>
              <a:ext uri="{FF2B5EF4-FFF2-40B4-BE49-F238E27FC236}">
                <a16:creationId xmlns:a16="http://schemas.microsoft.com/office/drawing/2014/main" id="{DD234E0B-E47B-3FED-0725-13F337F5346D}"/>
              </a:ext>
            </a:extLst>
          </p:cNvPr>
          <p:cNvSpPr txBox="1">
            <a:spLocks/>
          </p:cNvSpPr>
          <p:nvPr/>
        </p:nvSpPr>
        <p:spPr>
          <a:xfrm>
            <a:off x="0" y="-3127"/>
            <a:ext cx="4571998" cy="380059"/>
          </a:xfrm>
          <a:prstGeom prst="rect">
            <a:avLst/>
          </a:prstGeom>
          <a:solidFill>
            <a:schemeClr val="accent1">
              <a:lumMod val="75000"/>
            </a:schemeClr>
          </a:solidFill>
          <a:ln w="12700">
            <a:solidFill>
              <a:srgbClr val="76B531"/>
            </a:solidFill>
            <a:miter lim="800000"/>
            <a:headEnd/>
            <a:tailEnd/>
          </a:ln>
        </p:spPr>
        <p:txBody>
          <a:bodyPr vert="horz" lIns="216000" tIns="0" rIns="3600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10000"/>
              </a:lnSpc>
              <a:defRPr/>
            </a:pP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様式第３号</a:t>
            </a:r>
            <a:r>
              <a:rPr lang="en-US" altLang="ja-JP" sz="1300" dirty="0">
                <a:solidFill>
                  <a:schemeClr val="bg1"/>
                </a:solidFill>
                <a:latin typeface="HG創英角ｺﾞｼｯｸUB" panose="020B0909000000000000" pitchFamily="49" charset="-128"/>
                <a:ea typeface="HG創英角ｺﾞｼｯｸUB" panose="020B0909000000000000" pitchFamily="49" charset="-128"/>
              </a:rPr>
              <a:t>】</a:t>
            </a:r>
            <a:r>
              <a:rPr lang="ja-JP" altLang="en-US" sz="1300" dirty="0">
                <a:solidFill>
                  <a:schemeClr val="bg1"/>
                </a:solidFill>
                <a:latin typeface="HG創英角ｺﾞｼｯｸUB" panose="020B0909000000000000" pitchFamily="49" charset="-128"/>
                <a:ea typeface="HG創英角ｺﾞｼｯｸUB" panose="020B0909000000000000" pitchFamily="49" charset="-128"/>
              </a:rPr>
              <a:t>　事　業　概　要　図</a:t>
            </a:r>
            <a:endParaRPr lang="en-US" altLang="ja-JP" sz="1300" dirty="0">
              <a:solidFill>
                <a:srgbClr val="FF0000"/>
              </a:solidFill>
              <a:latin typeface="HG創英角ｺﾞｼｯｸUB" panose="020B0909000000000000" pitchFamily="49" charset="-128"/>
              <a:ea typeface="HG創英角ｺﾞｼｯｸUB" panose="020B0909000000000000" pitchFamily="49" charset="-128"/>
            </a:endParaRPr>
          </a:p>
        </p:txBody>
      </p:sp>
      <p:graphicFrame>
        <p:nvGraphicFramePr>
          <p:cNvPr id="3" name="表 2">
            <a:extLst>
              <a:ext uri="{FF2B5EF4-FFF2-40B4-BE49-F238E27FC236}">
                <a16:creationId xmlns:a16="http://schemas.microsoft.com/office/drawing/2014/main" id="{0C04118C-B4CA-F748-C94D-94E7099F4D50}"/>
              </a:ext>
            </a:extLst>
          </p:cNvPr>
          <p:cNvGraphicFramePr>
            <a:graphicFrameLocks noGrp="1"/>
          </p:cNvGraphicFramePr>
          <p:nvPr/>
        </p:nvGraphicFramePr>
        <p:xfrm>
          <a:off x="138113" y="5981510"/>
          <a:ext cx="8851061" cy="259080"/>
        </p:xfrm>
        <a:graphic>
          <a:graphicData uri="http://schemas.openxmlformats.org/drawingml/2006/table">
            <a:tbl>
              <a:tblPr firstRow="1" bandRow="1">
                <a:tableStyleId>{93296810-A885-4BE3-A3E7-6D5BEEA58F35}</a:tableStyleId>
              </a:tblPr>
              <a:tblGrid>
                <a:gridCol w="1343899">
                  <a:extLst>
                    <a:ext uri="{9D8B030D-6E8A-4147-A177-3AD203B41FA5}">
                      <a16:colId xmlns:a16="http://schemas.microsoft.com/office/drawing/2014/main" val="2175428829"/>
                    </a:ext>
                  </a:extLst>
                </a:gridCol>
                <a:gridCol w="961408">
                  <a:extLst>
                    <a:ext uri="{9D8B030D-6E8A-4147-A177-3AD203B41FA5}">
                      <a16:colId xmlns:a16="http://schemas.microsoft.com/office/drawing/2014/main" val="3432066830"/>
                    </a:ext>
                  </a:extLst>
                </a:gridCol>
                <a:gridCol w="843216">
                  <a:extLst>
                    <a:ext uri="{9D8B030D-6E8A-4147-A177-3AD203B41FA5}">
                      <a16:colId xmlns:a16="http://schemas.microsoft.com/office/drawing/2014/main" val="3348252450"/>
                    </a:ext>
                  </a:extLst>
                </a:gridCol>
                <a:gridCol w="874986">
                  <a:extLst>
                    <a:ext uri="{9D8B030D-6E8A-4147-A177-3AD203B41FA5}">
                      <a16:colId xmlns:a16="http://schemas.microsoft.com/office/drawing/2014/main" val="2383613984"/>
                    </a:ext>
                  </a:extLst>
                </a:gridCol>
                <a:gridCol w="772511">
                  <a:extLst>
                    <a:ext uri="{9D8B030D-6E8A-4147-A177-3AD203B41FA5}">
                      <a16:colId xmlns:a16="http://schemas.microsoft.com/office/drawing/2014/main" val="3812532424"/>
                    </a:ext>
                  </a:extLst>
                </a:gridCol>
                <a:gridCol w="756744">
                  <a:extLst>
                    <a:ext uri="{9D8B030D-6E8A-4147-A177-3AD203B41FA5}">
                      <a16:colId xmlns:a16="http://schemas.microsoft.com/office/drawing/2014/main" val="3748810788"/>
                    </a:ext>
                  </a:extLst>
                </a:gridCol>
                <a:gridCol w="969580">
                  <a:extLst>
                    <a:ext uri="{9D8B030D-6E8A-4147-A177-3AD203B41FA5}">
                      <a16:colId xmlns:a16="http://schemas.microsoft.com/office/drawing/2014/main" val="1048213169"/>
                    </a:ext>
                  </a:extLst>
                </a:gridCol>
                <a:gridCol w="811924">
                  <a:extLst>
                    <a:ext uri="{9D8B030D-6E8A-4147-A177-3AD203B41FA5}">
                      <a16:colId xmlns:a16="http://schemas.microsoft.com/office/drawing/2014/main" val="1066677203"/>
                    </a:ext>
                  </a:extLst>
                </a:gridCol>
                <a:gridCol w="804041">
                  <a:extLst>
                    <a:ext uri="{9D8B030D-6E8A-4147-A177-3AD203B41FA5}">
                      <a16:colId xmlns:a16="http://schemas.microsoft.com/office/drawing/2014/main" val="3191340881"/>
                    </a:ext>
                  </a:extLst>
                </a:gridCol>
                <a:gridCol w="712752">
                  <a:extLst>
                    <a:ext uri="{9D8B030D-6E8A-4147-A177-3AD203B41FA5}">
                      <a16:colId xmlns:a16="http://schemas.microsoft.com/office/drawing/2014/main" val="3655743879"/>
                    </a:ext>
                  </a:extLst>
                </a:gridCol>
              </a:tblGrid>
              <a:tr h="196540">
                <a:tc>
                  <a:txBody>
                    <a:bodyPr/>
                    <a:lstStyle/>
                    <a:p>
                      <a:r>
                        <a:rPr kumimoji="1" lang="ja-JP" altLang="en-US" sz="1100" dirty="0">
                          <a:solidFill>
                            <a:schemeClr val="tx1"/>
                          </a:solidFill>
                          <a:latin typeface="+mj-ea"/>
                          <a:ea typeface="+mj-ea"/>
                        </a:rPr>
                        <a:t>スケジュール</a:t>
                      </a:r>
                    </a:p>
                  </a:txBody>
                  <a:tcPr/>
                </a:tc>
                <a:tc>
                  <a:txBody>
                    <a:bodyPr/>
                    <a:lstStyle/>
                    <a:p>
                      <a:pPr algn="ctr"/>
                      <a:r>
                        <a:rPr kumimoji="1" lang="en-US" altLang="ja-JP" sz="1100" dirty="0">
                          <a:solidFill>
                            <a:schemeClr val="tx1"/>
                          </a:solidFill>
                          <a:latin typeface="+mj-ea"/>
                          <a:ea typeface="+mj-ea"/>
                        </a:rPr>
                        <a:t>6</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7</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8</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9</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10</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12</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1</a:t>
                      </a:r>
                      <a:r>
                        <a:rPr kumimoji="1" lang="ja-JP" altLang="en-US" sz="1100" dirty="0">
                          <a:solidFill>
                            <a:schemeClr val="tx1"/>
                          </a:solidFill>
                          <a:latin typeface="+mj-ea"/>
                          <a:ea typeface="+mj-ea"/>
                        </a:rPr>
                        <a:t>月</a:t>
                      </a:r>
                    </a:p>
                  </a:txBody>
                  <a:tcPr/>
                </a:tc>
                <a:tc>
                  <a:txBody>
                    <a:bodyPr/>
                    <a:lstStyle/>
                    <a:p>
                      <a:pPr algn="ctr"/>
                      <a:r>
                        <a:rPr kumimoji="1" lang="en-US" altLang="ja-JP" sz="1100" dirty="0">
                          <a:solidFill>
                            <a:schemeClr val="tx1"/>
                          </a:solidFill>
                          <a:latin typeface="+mj-ea"/>
                          <a:ea typeface="+mj-ea"/>
                        </a:rPr>
                        <a:t>2</a:t>
                      </a:r>
                      <a:r>
                        <a:rPr kumimoji="1" lang="ja-JP" altLang="en-US" sz="1100" dirty="0">
                          <a:solidFill>
                            <a:schemeClr val="tx1"/>
                          </a:solidFill>
                          <a:latin typeface="+mj-ea"/>
                          <a:ea typeface="+mj-ea"/>
                        </a:rPr>
                        <a:t>月</a:t>
                      </a:r>
                    </a:p>
                  </a:txBody>
                  <a:tcPr/>
                </a:tc>
                <a:extLst>
                  <a:ext uri="{0D108BD9-81ED-4DB2-BD59-A6C34878D82A}">
                    <a16:rowId xmlns:a16="http://schemas.microsoft.com/office/drawing/2014/main" val="472189023"/>
                  </a:ext>
                </a:extLst>
              </a:tr>
            </a:tbl>
          </a:graphicData>
        </a:graphic>
      </p:graphicFrame>
      <p:sp>
        <p:nvSpPr>
          <p:cNvPr id="4" name="フローチャート: 処理 3">
            <a:extLst>
              <a:ext uri="{FF2B5EF4-FFF2-40B4-BE49-F238E27FC236}">
                <a16:creationId xmlns:a16="http://schemas.microsoft.com/office/drawing/2014/main" id="{9D308116-7BF1-7667-7BB7-4E786609CB97}"/>
              </a:ext>
            </a:extLst>
          </p:cNvPr>
          <p:cNvSpPr/>
          <p:nvPr/>
        </p:nvSpPr>
        <p:spPr>
          <a:xfrm>
            <a:off x="149824" y="1277994"/>
            <a:ext cx="4339691" cy="1487277"/>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課題</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国内で市場が拡大している生鮮きくらげを、比較的輸送期間が短く、きくらげの認知度が高い香港で乾燥きくらげに代わる食材としての市場の開発及び輸出に向けた包装材料、輸送条件等について調査する。</a:t>
            </a:r>
            <a:endParaRPr lang="en-US" altLang="ja-JP" sz="900" dirty="0">
              <a:solidFill>
                <a:schemeClr val="tx1"/>
              </a:solidFill>
              <a:latin typeface="+mj-ea"/>
              <a:ea typeface="+mj-ea"/>
            </a:endParaRPr>
          </a:p>
          <a:p>
            <a:pPr marL="85725" indent="-85725"/>
            <a:endParaRPr kumimoji="1" lang="en-US" altLang="ja-JP" sz="900" dirty="0">
              <a:solidFill>
                <a:schemeClr val="tx1"/>
              </a:solidFill>
              <a:latin typeface="+mj-ea"/>
              <a:ea typeface="+mj-ea"/>
            </a:endParaRPr>
          </a:p>
          <a:p>
            <a:r>
              <a:rPr kumimoji="1" lang="en-US" altLang="ja-JP" sz="900" dirty="0">
                <a:solidFill>
                  <a:schemeClr val="tx1"/>
                </a:solidFill>
                <a:latin typeface="+mj-ea"/>
                <a:ea typeface="+mj-ea"/>
              </a:rPr>
              <a:t>【</a:t>
            </a:r>
            <a:r>
              <a:rPr kumimoji="1" lang="ja-JP" altLang="en-US" sz="900" dirty="0">
                <a:solidFill>
                  <a:schemeClr val="tx1"/>
                </a:solidFill>
                <a:latin typeface="+mj-ea"/>
                <a:ea typeface="+mj-ea"/>
              </a:rPr>
              <a:t>目的</a:t>
            </a:r>
            <a:r>
              <a:rPr kumimoji="1" lang="en-US" altLang="ja-JP" sz="900" dirty="0">
                <a:solidFill>
                  <a:schemeClr val="tx1"/>
                </a:solidFill>
                <a:latin typeface="+mj-ea"/>
                <a:ea typeface="+mj-ea"/>
              </a:rPr>
              <a:t>】</a:t>
            </a:r>
          </a:p>
          <a:p>
            <a:pPr marL="85725" indent="-85725"/>
            <a:r>
              <a:rPr lang="ja-JP" altLang="en-US" sz="900" dirty="0">
                <a:solidFill>
                  <a:schemeClr val="tx1"/>
                </a:solidFill>
                <a:latin typeface="+mj-ea"/>
                <a:ea typeface="+mj-ea"/>
              </a:rPr>
              <a:t>・香港への輸出で生鮮きくらげの高付加価値化を図る。</a:t>
            </a:r>
            <a:endParaRPr kumimoji="1" lang="ja-JP" altLang="en-US" sz="1050" dirty="0">
              <a:solidFill>
                <a:schemeClr val="tx1"/>
              </a:solidFill>
              <a:latin typeface="+mj-ea"/>
              <a:ea typeface="+mj-ea"/>
            </a:endParaRPr>
          </a:p>
        </p:txBody>
      </p:sp>
      <p:sp>
        <p:nvSpPr>
          <p:cNvPr id="12" name="フローチャート: 処理 11">
            <a:extLst>
              <a:ext uri="{FF2B5EF4-FFF2-40B4-BE49-F238E27FC236}">
                <a16:creationId xmlns:a16="http://schemas.microsoft.com/office/drawing/2014/main" id="{D49A2E59-4B8C-6EFA-3212-68E29AFA267C}"/>
              </a:ext>
            </a:extLst>
          </p:cNvPr>
          <p:cNvSpPr/>
          <p:nvPr/>
        </p:nvSpPr>
        <p:spPr>
          <a:xfrm>
            <a:off x="134804" y="3211611"/>
            <a:ext cx="4339691" cy="2653546"/>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kumimoji="1" lang="ja-JP" altLang="en-US" sz="900" dirty="0">
                <a:solidFill>
                  <a:schemeClr val="tx1"/>
                </a:solidFill>
                <a:latin typeface="+mj-ea"/>
                <a:ea typeface="+mj-ea"/>
              </a:rPr>
              <a:t>・香港食品見本市への出展</a:t>
            </a:r>
            <a:endParaRPr kumimoji="1"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・生鮮きくらげの市場流通調査</a:t>
            </a:r>
          </a:p>
          <a:p>
            <a:pPr marL="85725" indent="-85725"/>
            <a:r>
              <a:rPr kumimoji="1" lang="ja-JP" altLang="en-US" sz="900" dirty="0">
                <a:solidFill>
                  <a:schemeClr val="tx1"/>
                </a:solidFill>
                <a:latin typeface="+mj-ea"/>
                <a:ea typeface="+mj-ea"/>
              </a:rPr>
              <a:t>・飲食店等における生鮮きくらげの需要調査</a:t>
            </a:r>
          </a:p>
          <a:p>
            <a:pPr marL="85725" indent="-85725"/>
            <a:r>
              <a:rPr kumimoji="1" lang="ja-JP" altLang="en-US" sz="900" dirty="0">
                <a:solidFill>
                  <a:schemeClr val="tx1"/>
                </a:solidFill>
                <a:latin typeface="+mj-ea"/>
                <a:ea typeface="+mj-ea"/>
              </a:rPr>
              <a:t>・鮮度保持に適した包装材料の開発</a:t>
            </a:r>
          </a:p>
          <a:p>
            <a:pPr marL="85725" indent="-85725"/>
            <a:r>
              <a:rPr kumimoji="1" lang="ja-JP" altLang="en-US" sz="900" dirty="0">
                <a:solidFill>
                  <a:schemeClr val="tx1"/>
                </a:solidFill>
                <a:latin typeface="+mj-ea"/>
                <a:ea typeface="+mj-ea"/>
              </a:rPr>
              <a:t>・輸送条件の調査</a:t>
            </a:r>
          </a:p>
          <a:p>
            <a:pPr marL="85725" indent="-85725"/>
            <a:endParaRPr lang="en-US" altLang="ja-JP" sz="900" dirty="0">
              <a:solidFill>
                <a:schemeClr val="tx1"/>
              </a:solidFill>
              <a:latin typeface="+mj-ea"/>
              <a:ea typeface="+mj-ea"/>
            </a:endParaRPr>
          </a:p>
          <a:p>
            <a:pPr marL="85725" indent="-85725"/>
            <a:endParaRPr kumimoji="1" lang="ja-JP" altLang="en-US" sz="90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8F73939C-900D-EAB7-3685-540F1A257FC2}"/>
              </a:ext>
            </a:extLst>
          </p:cNvPr>
          <p:cNvGrpSpPr/>
          <p:nvPr/>
        </p:nvGrpSpPr>
        <p:grpSpPr>
          <a:xfrm>
            <a:off x="204142" y="4380989"/>
            <a:ext cx="4169089" cy="1431198"/>
            <a:chOff x="204142" y="4122711"/>
            <a:chExt cx="4169089" cy="1689476"/>
          </a:xfrm>
        </p:grpSpPr>
        <p:sp>
          <p:nvSpPr>
            <p:cNvPr id="20" name="フローチャート: 処理 19">
              <a:extLst>
                <a:ext uri="{FF2B5EF4-FFF2-40B4-BE49-F238E27FC236}">
                  <a16:creationId xmlns:a16="http://schemas.microsoft.com/office/drawing/2014/main" id="{F9577B66-ED57-AB5A-D532-8999641E70D0}"/>
                </a:ext>
              </a:extLst>
            </p:cNvPr>
            <p:cNvSpPr/>
            <p:nvPr/>
          </p:nvSpPr>
          <p:spPr>
            <a:xfrm>
              <a:off x="214319" y="4247166"/>
              <a:ext cx="4158912" cy="1565021"/>
            </a:xfrm>
            <a:prstGeom prst="flowChartProcess">
              <a:avLst/>
            </a:prstGeom>
            <a:noFill/>
            <a:ln w="15875">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0">
              <a:extLst>
                <a:ext uri="{FF2B5EF4-FFF2-40B4-BE49-F238E27FC236}">
                  <a16:creationId xmlns:a16="http://schemas.microsoft.com/office/drawing/2014/main" id="{9D0F7CBA-239C-7B7D-DC65-90326AC46E14}"/>
                </a:ext>
              </a:extLst>
            </p:cNvPr>
            <p:cNvSpPr>
              <a:spLocks noChangeArrowheads="1"/>
            </p:cNvSpPr>
            <p:nvPr/>
          </p:nvSpPr>
          <p:spPr bwMode="auto">
            <a:xfrm>
              <a:off x="204142" y="4122711"/>
              <a:ext cx="1082675" cy="218425"/>
            </a:xfrm>
            <a:prstGeom prst="roundRect">
              <a:avLst>
                <a:gd name="adj" fmla="val 19278"/>
              </a:avLst>
            </a:prstGeom>
            <a:solidFill>
              <a:srgbClr val="66FFFF"/>
            </a:solidFill>
            <a:ln w="12700" algn="ctr">
              <a:solidFill>
                <a:schemeClr val="accent1">
                  <a:lumMod val="75000"/>
                </a:schemeClr>
              </a:solidFill>
              <a:round/>
              <a:headEnd/>
              <a:tailEnd/>
            </a:ln>
          </p:spPr>
          <p:txBody>
            <a:bodyPr wrap="none" anchor="ctr"/>
            <a:lstStyle/>
            <a:p>
              <a:pPr algn="ctr" eaLnBrk="1" hangingPunct="1">
                <a:defRPr/>
              </a:pPr>
              <a:r>
                <a:rPr lang="ja-JP" altLang="en-US" sz="1200" b="0" dirty="0">
                  <a:solidFill>
                    <a:schemeClr val="tx1"/>
                  </a:solidFill>
                  <a:latin typeface="+mn-ea"/>
                  <a:ea typeface="+mn-ea"/>
                </a:rPr>
                <a:t>写真・図等</a:t>
              </a:r>
              <a:endParaRPr lang="en-US" altLang="ja-JP" sz="1200" b="0" dirty="0">
                <a:solidFill>
                  <a:schemeClr val="tx1"/>
                </a:solidFill>
                <a:latin typeface="+mn-ea"/>
                <a:ea typeface="+mn-ea"/>
              </a:endParaRPr>
            </a:p>
          </p:txBody>
        </p:sp>
      </p:grpSp>
      <p:sp>
        <p:nvSpPr>
          <p:cNvPr id="30" name="フローチャート: 処理 29">
            <a:extLst>
              <a:ext uri="{FF2B5EF4-FFF2-40B4-BE49-F238E27FC236}">
                <a16:creationId xmlns:a16="http://schemas.microsoft.com/office/drawing/2014/main" id="{BA9C0182-A116-9312-1252-CE30B94B99DC}"/>
              </a:ext>
            </a:extLst>
          </p:cNvPr>
          <p:cNvSpPr/>
          <p:nvPr/>
        </p:nvSpPr>
        <p:spPr>
          <a:xfrm>
            <a:off x="134803" y="6222688"/>
            <a:ext cx="8851061" cy="382351"/>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latin typeface="+mj-ea"/>
              <a:ea typeface="+mj-ea"/>
            </a:endParaRPr>
          </a:p>
        </p:txBody>
      </p:sp>
      <p:sp>
        <p:nvSpPr>
          <p:cNvPr id="7" name="フローチャート: 処理 6">
            <a:extLst>
              <a:ext uri="{FF2B5EF4-FFF2-40B4-BE49-F238E27FC236}">
                <a16:creationId xmlns:a16="http://schemas.microsoft.com/office/drawing/2014/main" id="{F6C0301C-901F-097E-CF24-1990C8456B28}"/>
              </a:ext>
            </a:extLst>
          </p:cNvPr>
          <p:cNvSpPr/>
          <p:nvPr/>
        </p:nvSpPr>
        <p:spPr>
          <a:xfrm>
            <a:off x="4666198" y="733412"/>
            <a:ext cx="4339691" cy="710828"/>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・（株）〇〇きのこ</a:t>
            </a:r>
            <a:endParaRPr lang="en-US" altLang="ja-JP" sz="900" dirty="0">
              <a:solidFill>
                <a:schemeClr val="tx1"/>
              </a:solidFill>
              <a:latin typeface="+mj-ea"/>
              <a:ea typeface="+mj-ea"/>
            </a:endParaRPr>
          </a:p>
          <a:p>
            <a:pPr marL="85725" indent="-85725"/>
            <a:r>
              <a:rPr lang="ja-JP" altLang="en-US" sz="900" dirty="0">
                <a:solidFill>
                  <a:schemeClr val="tx1"/>
                </a:solidFill>
                <a:latin typeface="+mj-ea"/>
                <a:ea typeface="+mj-ea"/>
              </a:rPr>
              <a:t>・</a:t>
            </a:r>
            <a:r>
              <a:rPr lang="en-US" altLang="ja-JP" sz="900" dirty="0">
                <a:solidFill>
                  <a:schemeClr val="tx1"/>
                </a:solidFill>
                <a:latin typeface="+mj-ea"/>
                <a:ea typeface="+mj-ea"/>
              </a:rPr>
              <a:t>JA</a:t>
            </a:r>
            <a:r>
              <a:rPr lang="ja-JP" altLang="en-US" sz="900" dirty="0">
                <a:solidFill>
                  <a:schemeClr val="tx1"/>
                </a:solidFill>
                <a:latin typeface="+mj-ea"/>
                <a:ea typeface="+mj-ea"/>
              </a:rPr>
              <a:t>□□きのこ部会</a:t>
            </a:r>
            <a:endParaRPr lang="en-US" altLang="ja-JP" sz="900" dirty="0">
              <a:solidFill>
                <a:schemeClr val="tx1"/>
              </a:solidFill>
              <a:latin typeface="+mj-ea"/>
              <a:ea typeface="+mj-ea"/>
            </a:endParaRPr>
          </a:p>
          <a:p>
            <a:pPr marL="85725" indent="-85725"/>
            <a:r>
              <a:rPr kumimoji="1" lang="ja-JP" altLang="en-US" sz="900" dirty="0">
                <a:solidFill>
                  <a:schemeClr val="tx1"/>
                </a:solidFill>
                <a:latin typeface="+mj-ea"/>
                <a:ea typeface="+mj-ea"/>
              </a:rPr>
              <a:t>（協力）△△貿易株式会社</a:t>
            </a:r>
          </a:p>
        </p:txBody>
      </p:sp>
      <p:sp>
        <p:nvSpPr>
          <p:cNvPr id="9" name="フローチャート: 処理 8">
            <a:extLst>
              <a:ext uri="{FF2B5EF4-FFF2-40B4-BE49-F238E27FC236}">
                <a16:creationId xmlns:a16="http://schemas.microsoft.com/office/drawing/2014/main" id="{23AB9462-5F78-7563-76C2-34930DA24CC5}"/>
              </a:ext>
            </a:extLst>
          </p:cNvPr>
          <p:cNvSpPr/>
          <p:nvPr/>
        </p:nvSpPr>
        <p:spPr>
          <a:xfrm>
            <a:off x="4666198" y="1751658"/>
            <a:ext cx="4339691" cy="235127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・香港における生鮮・乾を含むきくらげの生産、輸入状況について文献等で調査する。</a:t>
            </a:r>
          </a:p>
          <a:p>
            <a:pPr marL="85725" indent="-85725"/>
            <a:r>
              <a:rPr lang="ja-JP" altLang="en-US" sz="900" dirty="0">
                <a:solidFill>
                  <a:schemeClr val="tx1"/>
                </a:solidFill>
                <a:latin typeface="+mj-ea"/>
                <a:ea typeface="+mj-ea"/>
              </a:rPr>
              <a:t>・香港の市場での流通形態、価格等について、市場で調査する。</a:t>
            </a:r>
          </a:p>
          <a:p>
            <a:pPr marL="85725" indent="-85725"/>
            <a:r>
              <a:rPr lang="ja-JP" altLang="en-US" sz="900" dirty="0">
                <a:solidFill>
                  <a:schemeClr val="tx1"/>
                </a:solidFill>
                <a:latin typeface="+mj-ea"/>
                <a:ea typeface="+mj-ea"/>
              </a:rPr>
              <a:t>・生鮮きくらげの販売可能性について、市場での試食・サンプル配布に併せたアンケート調査により調査、分析する。</a:t>
            </a:r>
          </a:p>
          <a:p>
            <a:pPr marL="85725" indent="-85725"/>
            <a:r>
              <a:rPr lang="ja-JP" altLang="en-US" sz="900" dirty="0">
                <a:solidFill>
                  <a:schemeClr val="tx1"/>
                </a:solidFill>
                <a:latin typeface="+mj-ea"/>
                <a:ea typeface="+mj-ea"/>
              </a:rPr>
              <a:t>・サンプル品等の試験的輸送により鮮度保持に適した包装材料、輸送方法について調査する。</a:t>
            </a:r>
          </a:p>
          <a:p>
            <a:pPr marL="85725" indent="-85725"/>
            <a:endParaRPr kumimoji="1" lang="ja-JP" altLang="en-US" sz="900" dirty="0">
              <a:solidFill>
                <a:schemeClr val="tx1"/>
              </a:solidFill>
              <a:latin typeface="+mj-ea"/>
              <a:ea typeface="+mj-ea"/>
            </a:endParaRPr>
          </a:p>
        </p:txBody>
      </p:sp>
      <p:grpSp>
        <p:nvGrpSpPr>
          <p:cNvPr id="10" name="グループ化 9">
            <a:extLst>
              <a:ext uri="{FF2B5EF4-FFF2-40B4-BE49-F238E27FC236}">
                <a16:creationId xmlns:a16="http://schemas.microsoft.com/office/drawing/2014/main" id="{75886C7C-2FA0-F524-1CDC-2F15A058B30A}"/>
              </a:ext>
            </a:extLst>
          </p:cNvPr>
          <p:cNvGrpSpPr/>
          <p:nvPr/>
        </p:nvGrpSpPr>
        <p:grpSpPr>
          <a:xfrm>
            <a:off x="4666197" y="4224253"/>
            <a:ext cx="4339691" cy="1647435"/>
            <a:chOff x="4666197" y="4224253"/>
            <a:chExt cx="4339691" cy="1647435"/>
          </a:xfrm>
        </p:grpSpPr>
        <p:sp>
          <p:nvSpPr>
            <p:cNvPr id="11" name="フローチャート: 処理 10">
              <a:extLst>
                <a:ext uri="{FF2B5EF4-FFF2-40B4-BE49-F238E27FC236}">
                  <a16:creationId xmlns:a16="http://schemas.microsoft.com/office/drawing/2014/main" id="{99AABDF5-83DC-A964-C66C-F44A8BFB6B5D}"/>
                </a:ext>
              </a:extLst>
            </p:cNvPr>
            <p:cNvSpPr/>
            <p:nvPr/>
          </p:nvSpPr>
          <p:spPr>
            <a:xfrm>
              <a:off x="4666197" y="4408685"/>
              <a:ext cx="4339691" cy="1463003"/>
            </a:xfrm>
            <a:prstGeom prst="flowChartProcess">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85725" indent="-85725"/>
              <a:r>
                <a:rPr lang="ja-JP" altLang="en-US" sz="900" dirty="0">
                  <a:solidFill>
                    <a:schemeClr val="tx1"/>
                  </a:solidFill>
                  <a:latin typeface="+mj-ea"/>
                  <a:ea typeface="+mj-ea"/>
                </a:rPr>
                <a:t>・海外調査（旅費、翻訳料、通訳賃金、資料印刷費等）</a:t>
              </a:r>
              <a:r>
                <a:rPr lang="en-US" altLang="ja-JP" sz="900" dirty="0">
                  <a:solidFill>
                    <a:schemeClr val="tx1"/>
                  </a:solidFill>
                  <a:latin typeface="+mj-ea"/>
                  <a:ea typeface="+mj-ea"/>
                </a:rPr>
                <a:t>	</a:t>
              </a:r>
              <a:r>
                <a:rPr lang="ja-JP" altLang="en-US" sz="900" dirty="0">
                  <a:solidFill>
                    <a:schemeClr val="tx1"/>
                  </a:solidFill>
                  <a:latin typeface="+mj-ea"/>
                  <a:ea typeface="+mj-ea"/>
                </a:rPr>
                <a:t>　　　　　　　　　</a:t>
              </a:r>
              <a:r>
                <a:rPr lang="en-US" altLang="ja-JP" sz="900" dirty="0">
                  <a:solidFill>
                    <a:schemeClr val="tx1"/>
                  </a:solidFill>
                  <a:latin typeface="+mj-ea"/>
                  <a:ea typeface="+mj-ea"/>
                </a:rPr>
                <a:t>600,000</a:t>
              </a:r>
            </a:p>
            <a:p>
              <a:pPr marL="85725" indent="-85725"/>
              <a:r>
                <a:rPr lang="ja-JP" altLang="en-US" sz="900" dirty="0">
                  <a:solidFill>
                    <a:schemeClr val="tx1"/>
                  </a:solidFill>
                  <a:latin typeface="+mj-ea"/>
                  <a:ea typeface="+mj-ea"/>
                </a:rPr>
                <a:t>・帆員近食品見本市への出展　　　　　　　　　　　　　　　　　　　　　　　　　 </a:t>
              </a:r>
              <a:r>
                <a:rPr lang="en-US" altLang="ja-JP" sz="900" dirty="0">
                  <a:solidFill>
                    <a:schemeClr val="tx1"/>
                  </a:solidFill>
                  <a:latin typeface="+mj-ea"/>
                  <a:ea typeface="+mj-ea"/>
                </a:rPr>
                <a:t>1,200,000</a:t>
              </a:r>
            </a:p>
            <a:p>
              <a:pPr marL="85725" indent="-85725"/>
              <a:r>
                <a:rPr lang="ja-JP" altLang="en-US" sz="900" dirty="0">
                  <a:solidFill>
                    <a:schemeClr val="tx1"/>
                  </a:solidFill>
                  <a:latin typeface="+mj-ea"/>
                  <a:ea typeface="+mj-ea"/>
                </a:rPr>
                <a:t>・鮮度保持手法開発（賃金、消耗品費、機材借上げ費）　　　　　　　　　  </a:t>
              </a:r>
              <a:r>
                <a:rPr lang="en-US" altLang="ja-JP" sz="900" dirty="0">
                  <a:solidFill>
                    <a:schemeClr val="tx1"/>
                  </a:solidFill>
                  <a:latin typeface="+mj-ea"/>
                  <a:ea typeface="+mj-ea"/>
                </a:rPr>
                <a:t>1,200,000</a:t>
              </a:r>
            </a:p>
            <a:p>
              <a:pPr marL="85725" indent="-85725"/>
              <a:r>
                <a:rPr kumimoji="1" lang="ja-JP" altLang="en-US" sz="900" dirty="0">
                  <a:solidFill>
                    <a:schemeClr val="tx1"/>
                  </a:solidFill>
                  <a:latin typeface="+mj-ea"/>
                  <a:ea typeface="+mj-ea"/>
                </a:rPr>
                <a:t>　　　計　　　　　　　　　　　　　　　　　　　　　　　　　　　　　　　　　　　　　　　 </a:t>
              </a:r>
              <a:r>
                <a:rPr kumimoji="1" lang="en-US" altLang="ja-JP" sz="900" dirty="0">
                  <a:solidFill>
                    <a:schemeClr val="tx1"/>
                  </a:solidFill>
                  <a:latin typeface="+mj-ea"/>
                  <a:ea typeface="+mj-ea"/>
                </a:rPr>
                <a:t>3,000,000</a:t>
              </a:r>
              <a:endParaRPr kumimoji="1" lang="ja-JP" altLang="en-US" sz="900" dirty="0">
                <a:solidFill>
                  <a:schemeClr val="tx1"/>
                </a:solidFill>
                <a:latin typeface="+mj-ea"/>
                <a:ea typeface="+mj-ea"/>
              </a:endParaRPr>
            </a:p>
          </p:txBody>
        </p:sp>
        <p:sp>
          <p:nvSpPr>
            <p:cNvPr id="13" name="正方形/長方形 62">
              <a:extLst>
                <a:ext uri="{FF2B5EF4-FFF2-40B4-BE49-F238E27FC236}">
                  <a16:creationId xmlns:a16="http://schemas.microsoft.com/office/drawing/2014/main" id="{B5B6FE37-8C8A-79C4-E91B-5402964B5413}"/>
                </a:ext>
              </a:extLst>
            </p:cNvPr>
            <p:cNvSpPr>
              <a:spLocks noChangeArrowheads="1"/>
            </p:cNvSpPr>
            <p:nvPr/>
          </p:nvSpPr>
          <p:spPr bwMode="auto">
            <a:xfrm>
              <a:off x="4666197" y="4224253"/>
              <a:ext cx="3264821" cy="203945"/>
            </a:xfrm>
            <a:prstGeom prst="rect">
              <a:avLst/>
            </a:prstGeom>
            <a:solidFill>
              <a:schemeClr val="accent1">
                <a:lumMod val="75000"/>
              </a:schemeClr>
            </a:solidFill>
            <a:ln w="12700" algn="ctr">
              <a:solidFill>
                <a:srgbClr val="76B53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b="0" dirty="0">
                  <a:solidFill>
                    <a:schemeClr val="bg1"/>
                  </a:solidFill>
                  <a:latin typeface="HGP創英角ｺﾞｼｯｸUB" panose="020B0900000000000000" pitchFamily="50" charset="-128"/>
                  <a:ea typeface="HGP創英角ｺﾞｼｯｸUB" panose="020B0900000000000000" pitchFamily="50" charset="-128"/>
                </a:rPr>
                <a:t>主な経費</a:t>
              </a:r>
              <a:endParaRPr lang="en-US" altLang="ja-JP" sz="1200" b="0" dirty="0">
                <a:solidFill>
                  <a:schemeClr val="bg1"/>
                </a:solidFill>
                <a:latin typeface="HGP創英角ｺﾞｼｯｸUB" panose="020B0900000000000000" pitchFamily="50" charset="-128"/>
                <a:ea typeface="HGP創英角ｺﾞｼｯｸUB" panose="020B0900000000000000" pitchFamily="50" charset="-128"/>
              </a:endParaRPr>
            </a:p>
          </p:txBody>
        </p:sp>
      </p:grpSp>
      <p:sp>
        <p:nvSpPr>
          <p:cNvPr id="8" name="フローチャート: 代替処理 7">
            <a:extLst>
              <a:ext uri="{FF2B5EF4-FFF2-40B4-BE49-F238E27FC236}">
                <a16:creationId xmlns:a16="http://schemas.microsoft.com/office/drawing/2014/main" id="{0DDE0E85-E56E-7260-3753-27A36656F651}"/>
              </a:ext>
            </a:extLst>
          </p:cNvPr>
          <p:cNvSpPr/>
          <p:nvPr/>
        </p:nvSpPr>
        <p:spPr>
          <a:xfrm rot="20195886">
            <a:off x="2740821" y="3005286"/>
            <a:ext cx="4339691" cy="1325769"/>
          </a:xfrm>
          <a:prstGeom prst="flowChartAlternateProcess">
            <a:avLst/>
          </a:prstGeom>
          <a:solidFill>
            <a:schemeClr val="accent2">
              <a:lumMod val="20000"/>
              <a:lumOff val="80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200" dirty="0">
                <a:solidFill>
                  <a:schemeClr val="accent4"/>
                </a:solidFill>
              </a:rPr>
              <a:t>記載例</a:t>
            </a:r>
          </a:p>
        </p:txBody>
      </p:sp>
    </p:spTree>
    <p:extLst>
      <p:ext uri="{BB962C8B-B14F-4D97-AF65-F5344CB8AC3E}">
        <p14:creationId xmlns:p14="http://schemas.microsoft.com/office/powerpoint/2010/main" val="31242351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400</TotalTime>
  <Words>934</Words>
  <Application>Microsoft Office PowerPoint</Application>
  <PresentationFormat>画面に合わせる (4:3)</PresentationFormat>
  <Paragraphs>145</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HGP創英角ｺﾞｼｯｸUB</vt:lpstr>
      <vt:lpstr>HG創英角ｺﾞｼｯｸUB</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soumu26</dc:creator>
  <cp:lastModifiedBy>永井 正樹(NAGAI Masaki)</cp:lastModifiedBy>
  <cp:revision>46</cp:revision>
  <cp:lastPrinted>2025-02-20T06:00:29Z</cp:lastPrinted>
  <dcterms:created xsi:type="dcterms:W3CDTF">2018-05-07T04:52:20Z</dcterms:created>
  <dcterms:modified xsi:type="dcterms:W3CDTF">2026-04-08T06:30:10Z</dcterms:modified>
</cp:coreProperties>
</file>